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3"/>
  </p:notesMasterIdLst>
  <p:sldIdLst>
    <p:sldId id="257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78" r:id="rId10"/>
    <p:sldId id="275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atasha Sankarsingh" initials="NS" lastIdx="14" clrIdx="6">
    <p:extLst>
      <p:ext uri="{19B8F6BF-5375-455C-9EA6-DF929625EA0E}">
        <p15:presenceInfo xmlns:p15="http://schemas.microsoft.com/office/powerpoint/2012/main" userId="S::Natasha.Sankarsingh@edcoms.co.uk::93547ebc-9cf4-4da2-87bf-ff2b7e2804dd" providerId="AD"/>
      </p:ext>
    </p:extLst>
  </p:cmAuthor>
  <p:cmAuthor id="1" name="Sarah de Souza-Ingle" initials="SdS" lastIdx="26" clrIdx="0"/>
  <p:cmAuthor id="2" name="Andy Martin" initials="AM" lastIdx="1" clrIdx="1"/>
  <p:cmAuthor id="3" name="Miriam Trent" initials="MT" lastIdx="13" clrIdx="2"/>
  <p:cmAuthor id="4" name="Sue Skyrme" initials="cS" lastIdx="5" clrIdx="3">
    <p:extLst>
      <p:ext uri="{19B8F6BF-5375-455C-9EA6-DF929625EA0E}">
        <p15:presenceInfo xmlns:p15="http://schemas.microsoft.com/office/powerpoint/2012/main" userId="Sue Skyrme" providerId="None"/>
      </p:ext>
    </p:extLst>
  </p:cmAuthor>
  <p:cmAuthor id="5" name="Melanie Kinnear" initials="cS" lastIdx="17" clrIdx="4">
    <p:extLst>
      <p:ext uri="{19B8F6BF-5375-455C-9EA6-DF929625EA0E}">
        <p15:presenceInfo xmlns:p15="http://schemas.microsoft.com/office/powerpoint/2012/main" userId="Melanie Kinnear" providerId="None"/>
      </p:ext>
    </p:extLst>
  </p:cmAuthor>
  <p:cmAuthor id="6" name="Natasha Sankarsingh" initials="cS" lastIdx="3" clrIdx="5">
    <p:extLst>
      <p:ext uri="{19B8F6BF-5375-455C-9EA6-DF929625EA0E}">
        <p15:presenceInfo xmlns:p15="http://schemas.microsoft.com/office/powerpoint/2012/main" userId="Natasha Sankarsing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1345"/>
    <a:srgbClr val="FF2882"/>
    <a:srgbClr val="37003C"/>
    <a:srgbClr val="FF3484"/>
    <a:srgbClr val="05F0FF"/>
    <a:srgbClr val="3D185B"/>
    <a:srgbClr val="EBFF00"/>
    <a:srgbClr val="2A1647"/>
    <a:srgbClr val="3C175A"/>
    <a:srgbClr val="881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1" autoAdjust="0"/>
    <p:restoredTop sz="94236" autoAdjust="0"/>
  </p:normalViewPr>
  <p:slideViewPr>
    <p:cSldViewPr snapToGrid="0">
      <p:cViewPr varScale="1">
        <p:scale>
          <a:sx n="63" d="100"/>
          <a:sy n="63" d="100"/>
        </p:scale>
        <p:origin x="10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D9D7-ED8A-426E-9392-2BBAE92AD11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C3734-9E56-4093-A92D-8E0735ECF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5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11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/>
              <a:t>Defensive data (Slide 2 of 2)</a:t>
            </a:r>
          </a:p>
          <a:p>
            <a:endParaRPr lang="en-GB" b="1" i="0" dirty="0"/>
          </a:p>
          <a:p>
            <a:r>
              <a:rPr lang="en-GB" b="0" dirty="0"/>
              <a:t>ANSWER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Premier League" panose="020B0504020203020204"/>
              </a:rPr>
              <a:t>1. OGBONNA = 0.7 = </a:t>
            </a:r>
            <a:r>
              <a:rPr lang="en-GB" sz="1200" b="1" dirty="0">
                <a:latin typeface="Premier League" panose="020B0504020203020204"/>
              </a:rPr>
              <a:t>70% </a:t>
            </a:r>
            <a:r>
              <a:rPr lang="en-GB" sz="1200" b="0" dirty="0">
                <a:latin typeface="Premier League" panose="020B0504020203020204"/>
              </a:rPr>
              <a:t>(Left footed)</a:t>
            </a:r>
            <a:endParaRPr lang="en-GB" sz="1200" b="1" dirty="0">
              <a:latin typeface="Premier League" panose="020B0504020203020204"/>
            </a:endParaRPr>
          </a:p>
          <a:p>
            <a:r>
              <a:rPr lang="en-GB" sz="1200" dirty="0">
                <a:latin typeface="Premier League" panose="020B0504020203020204"/>
              </a:rPr>
              <a:t>2. AK</a:t>
            </a:r>
            <a:r>
              <a:rPr lang="en-GB" sz="1200" dirty="0">
                <a:latin typeface="Premier League" panose="020B0504020203020204"/>
                <a:cs typeface="Calibri" panose="020F0502020204030204" pitchFamily="34" charset="0"/>
              </a:rPr>
              <a:t>É</a:t>
            </a:r>
            <a:r>
              <a:rPr lang="en-GB" sz="1200" dirty="0">
                <a:latin typeface="Premier League" panose="020B0504020203020204"/>
              </a:rPr>
              <a:t> = </a:t>
            </a:r>
            <a:r>
              <a:rPr lang="en-GB" sz="1200" b="1" dirty="0">
                <a:latin typeface="Premier League" panose="020B0504020203020204"/>
              </a:rPr>
              <a:t>2/3</a:t>
            </a:r>
            <a:r>
              <a:rPr lang="en-GB" sz="1200" dirty="0">
                <a:latin typeface="Premier League" panose="020B0504020203020204"/>
              </a:rPr>
              <a:t> = 0.666 = 66.6% (Left footed)</a:t>
            </a:r>
          </a:p>
          <a:p>
            <a:r>
              <a:rPr lang="en-GB" sz="1200" dirty="0">
                <a:latin typeface="Premier League" panose="020B0504020203020204"/>
              </a:rPr>
              <a:t>Both of the best options are in fact left footed in this example.</a:t>
            </a:r>
          </a:p>
          <a:p>
            <a:endParaRPr lang="en-GB" sz="1200" dirty="0">
              <a:latin typeface="Premier League" panose="020B0504020203020204"/>
            </a:endParaRPr>
          </a:p>
          <a:p>
            <a:r>
              <a:rPr lang="en-GB" sz="1200" dirty="0">
                <a:latin typeface="Premier League" panose="020B0504020203020204"/>
              </a:rPr>
              <a:t>3. BOLY = </a:t>
            </a:r>
            <a:r>
              <a:rPr lang="en-GB" sz="1200" b="1" dirty="0">
                <a:latin typeface="Premier League" panose="020B0504020203020204"/>
              </a:rPr>
              <a:t>13/20</a:t>
            </a:r>
            <a:r>
              <a:rPr lang="en-GB" sz="1200" dirty="0">
                <a:latin typeface="Premier League" panose="020B0504020203020204"/>
              </a:rPr>
              <a:t> = 0.64 = 65% (Right footed)</a:t>
            </a:r>
          </a:p>
          <a:p>
            <a:r>
              <a:rPr lang="en-GB" sz="1200" dirty="0">
                <a:latin typeface="Premier League" panose="020B0504020203020204"/>
              </a:rPr>
              <a:t>4. BERTRAND= </a:t>
            </a:r>
            <a:r>
              <a:rPr lang="en-GB" sz="1200" b="1" dirty="0">
                <a:latin typeface="Premier League" panose="020B0504020203020204"/>
              </a:rPr>
              <a:t>0.62</a:t>
            </a:r>
            <a:r>
              <a:rPr lang="en-GB" sz="1200" dirty="0">
                <a:latin typeface="Premier League" panose="020B0504020203020204"/>
              </a:rPr>
              <a:t> = 62% Left footed)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Premier League" panose="020B0504020203020204"/>
              </a:rPr>
              <a:t>5. SCH</a:t>
            </a:r>
            <a:r>
              <a:rPr lang="en-GB" sz="1200" dirty="0">
                <a:latin typeface="Premier League" panose="020B0504020203020204"/>
                <a:cs typeface="Calibri" panose="020F0502020204030204" pitchFamily="34" charset="0"/>
              </a:rPr>
              <a:t>ÄR</a:t>
            </a:r>
            <a:r>
              <a:rPr lang="en-GB" sz="1200" dirty="0">
                <a:latin typeface="Premier League" panose="020B0504020203020204"/>
              </a:rPr>
              <a:t> = </a:t>
            </a:r>
            <a:r>
              <a:rPr lang="en-GB" sz="1200" b="1" dirty="0">
                <a:latin typeface="Premier League" panose="020B0504020203020204"/>
              </a:rPr>
              <a:t>0.59</a:t>
            </a:r>
            <a:r>
              <a:rPr lang="en-GB" sz="1200" dirty="0">
                <a:latin typeface="Premier League" panose="020B0504020203020204"/>
              </a:rPr>
              <a:t> = 59% (Right footed)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78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Use the labelled profile to ensure all pupils understand the data fields presented.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51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Logical positions (1 slide of 2)</a:t>
            </a:r>
          </a:p>
          <a:p>
            <a:endParaRPr lang="en-GB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This activity is best manipulated or drawn. You could either print and cut out the </a:t>
            </a:r>
            <a:r>
              <a:rPr lang="en-GB" dirty="0"/>
              <a:t>profiles OR write each player’s fact down, cut out and move around.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1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Logical positions ANSWERS (slide 2 of 2)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ANSWER (a couple of the possible solutions) </a:t>
            </a:r>
            <a:br>
              <a:rPr lang="en-GB" dirty="0"/>
            </a:br>
            <a:r>
              <a:rPr lang="en-GB" dirty="0"/>
              <a:t>1.   OGBONNA  	4. WESLEY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  LUIZ  		5. INGS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  TARKOWSKI 	6. TOWNSEND                                               </a:t>
            </a:r>
          </a:p>
          <a:p>
            <a:pPr marL="0" indent="0">
              <a:buNone/>
            </a:pPr>
            <a:endParaRPr lang="en-GB" b="1" dirty="0"/>
          </a:p>
          <a:p>
            <a:pPr marL="228600" indent="-228600">
              <a:buAutoNum type="arabicPeriod"/>
            </a:pPr>
            <a:r>
              <a:rPr lang="en-GB" b="0" dirty="0"/>
              <a:t>WESLEY	4. OGBONNA</a:t>
            </a:r>
          </a:p>
          <a:p>
            <a:pPr marL="228600" indent="-228600">
              <a:buAutoNum type="arabicPeriod"/>
            </a:pPr>
            <a:r>
              <a:rPr lang="en-GB" b="0" dirty="0"/>
              <a:t>INGS		5. LUIZ</a:t>
            </a:r>
          </a:p>
          <a:p>
            <a:pPr marL="228600" indent="-228600">
              <a:buAutoNum type="arabicPeriod"/>
            </a:pPr>
            <a:r>
              <a:rPr lang="en-GB" b="0" dirty="0"/>
              <a:t>TARKOWSKI	6. TOWNSEND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42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Car share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Discuss the range the weights are likely to fall within; perhaps calculate the average weight for each pair as a starting point.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0" dirty="0"/>
              <a:t>ANSWER</a:t>
            </a:r>
          </a:p>
          <a:p>
            <a:pPr marL="0" indent="0">
              <a:buNone/>
            </a:pPr>
            <a:r>
              <a:rPr lang="en-GB" b="0" dirty="0"/>
              <a:t>Kasper Schmeichel = 89kg; Tim </a:t>
            </a:r>
            <a:r>
              <a:rPr lang="en-GB" b="0" dirty="0" err="1"/>
              <a:t>Krul</a:t>
            </a:r>
            <a:r>
              <a:rPr lang="en-GB" b="0" dirty="0"/>
              <a:t> = 84kg and Mat Ryan = 82kg </a:t>
            </a:r>
          </a:p>
          <a:p>
            <a:pPr marL="0" indent="0">
              <a:buNone/>
            </a:pPr>
            <a:r>
              <a:rPr lang="en-GB" b="1" dirty="0"/>
              <a:t>Kasper Schmeichel </a:t>
            </a:r>
            <a:r>
              <a:rPr lang="en-GB" b="0" dirty="0"/>
              <a:t>would be left.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Hint</a:t>
            </a:r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They each have a different weight.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99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Successful shots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  <a:p>
            <a:r>
              <a:rPr lang="en-GB" b="1" dirty="0"/>
              <a:t>ANSWER</a:t>
            </a:r>
          </a:p>
          <a:p>
            <a:endParaRPr lang="en-GB" b="0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HALLER is the tallest but he only scored 2/5 out of 35 – although this is numerically 14, the highest, it is not the best performance.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0.75 of 8 shots = 3/4 = 0.75 =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75%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 successful shots)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STERLING: ½ of 12 shots = 1/2 = 0.5 =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 successful shots)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WOOD: 40% of 30 shots = 2/5 = 0.4 =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(12 successful shots)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HALLER: 2/5 of 35 attempts = 2/5 = 0.4 =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 successful shots)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¼ of 20 shots = 1/4 = 0.25 =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25%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 successful shots)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MADDISON: 20% of 25 shots = 1/5 = 0.2 =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 successful shots)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82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Player mascots (Slide 1 of 2)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17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Player mascots ANSWERS (Slide 2 of 2)</a:t>
            </a:r>
          </a:p>
          <a:p>
            <a:endParaRPr lang="en-GB" b="0" dirty="0"/>
          </a:p>
          <a:p>
            <a:r>
              <a:rPr lang="en-GB" b="0" dirty="0"/>
              <a:t>ANSWER</a:t>
            </a:r>
          </a:p>
          <a:p>
            <a:r>
              <a:rPr lang="en-GB" b="0" dirty="0"/>
              <a:t>The player mascot would be with Son Heung-Min ½ height = 91.5cm; ½ weight = 39kg; birth date 8/7/92 </a:t>
            </a:r>
            <a:r>
              <a:rPr lang="en-GB" b="1" dirty="0"/>
              <a:t>(player was 27 in 2019)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Hint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children to convert heights to cm’s.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Ensure children are aware that kits are made to fit all sizes to avoid any sensitivity.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0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Defensive data (Slide 1 of 2)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Puzzle submitted by Bobby Seagull.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5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E57347-09C1-BE40-9BC1-9074DF037A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787" y="6194509"/>
            <a:ext cx="583442" cy="663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D4CADC-B951-AB4B-B6AE-938C9B24AE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210" y="241031"/>
            <a:ext cx="1538467" cy="710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F48F5D-A253-714A-AA61-8784A5044B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54200" y="1143000"/>
            <a:ext cx="8483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6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3E5E73-037F-404D-8B45-A07A431C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932656"/>
            <a:ext cx="10625667" cy="99917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endParaRPr lang="en-US" dirty="0"/>
          </a:p>
        </p:txBody>
      </p:sp>
      <p:sp>
        <p:nvSpPr>
          <p:cNvPr id="13" name="Content Placeholder 23">
            <a:extLst>
              <a:ext uri="{FF2B5EF4-FFF2-40B4-BE49-F238E27FC236}">
                <a16:creationId xmlns:a16="http://schemas.microsoft.com/office/drawing/2014/main" id="{0A8827C6-8840-4B48-B18A-9A05E67F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895730"/>
            <a:ext cx="10652051" cy="4165601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4126C2-D810-6C44-AA18-5B19E94D0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847"/>
            <a:ext cx="12192000" cy="64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2B407C-BE7A-E44A-9854-62C4A16626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6" y="6203575"/>
            <a:ext cx="583442" cy="654425"/>
          </a:xfrm>
          <a:prstGeom prst="rect">
            <a:avLst/>
          </a:prstGeom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445086C6-3BD5-C942-9AF1-76B14F5B2503}"/>
              </a:ext>
            </a:extLst>
          </p:cNvPr>
          <p:cNvSpPr/>
          <p:nvPr userDrawn="1"/>
        </p:nvSpPr>
        <p:spPr>
          <a:xfrm>
            <a:off x="1677036" y="-3528"/>
            <a:ext cx="10514964" cy="663477"/>
          </a:xfrm>
          <a:custGeom>
            <a:avLst/>
            <a:gdLst>
              <a:gd name="connsiteX0" fmla="*/ 2831 w 10038907"/>
              <a:gd name="connsiteY0" fmla="*/ 0 h 663477"/>
              <a:gd name="connsiteX1" fmla="*/ 10038907 w 10038907"/>
              <a:gd name="connsiteY1" fmla="*/ 0 h 663477"/>
              <a:gd name="connsiteX2" fmla="*/ 10038907 w 10038907"/>
              <a:gd name="connsiteY2" fmla="*/ 663477 h 663477"/>
              <a:gd name="connsiteX3" fmla="*/ 0 w 10038907"/>
              <a:gd name="connsiteY3" fmla="*/ 663477 h 663477"/>
              <a:gd name="connsiteX4" fmla="*/ 8055 w 10038907"/>
              <a:gd name="connsiteY4" fmla="*/ 653714 h 663477"/>
              <a:gd name="connsiteX5" fmla="*/ 106929 w 10038907"/>
              <a:gd name="connsiteY5" fmla="*/ 330023 h 663477"/>
              <a:gd name="connsiteX6" fmla="*/ 8055 w 10038907"/>
              <a:gd name="connsiteY6" fmla="*/ 6332 h 663477"/>
              <a:gd name="connsiteX7" fmla="*/ 2831 w 10038907"/>
              <a:gd name="connsiteY7" fmla="*/ 0 h 66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8907" h="663477">
                <a:moveTo>
                  <a:pt x="2831" y="0"/>
                </a:moveTo>
                <a:lnTo>
                  <a:pt x="10038907" y="0"/>
                </a:lnTo>
                <a:lnTo>
                  <a:pt x="10038907" y="663477"/>
                </a:lnTo>
                <a:lnTo>
                  <a:pt x="0" y="663477"/>
                </a:lnTo>
                <a:lnTo>
                  <a:pt x="8055" y="653714"/>
                </a:lnTo>
                <a:cubicBezTo>
                  <a:pt x="70479" y="561315"/>
                  <a:pt x="106929" y="449926"/>
                  <a:pt x="106929" y="330023"/>
                </a:cubicBezTo>
                <a:cubicBezTo>
                  <a:pt x="106929" y="210121"/>
                  <a:pt x="70479" y="98731"/>
                  <a:pt x="8055" y="6332"/>
                </a:cubicBezTo>
                <a:lnTo>
                  <a:pt x="283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56C3B6-7841-AA4E-97CB-AF32BFF0EA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29599"/>
            <a:ext cx="1148049" cy="530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196B45-5F21-4941-B493-4FE815B664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1600" y="122400"/>
            <a:ext cx="5105400" cy="520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4D054E-E061-3845-AACE-595205E372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7174" y="6412358"/>
            <a:ext cx="3429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43E5E73-037F-404D-8B45-A07A431C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898186"/>
            <a:ext cx="4556763" cy="999170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0A8827C6-8840-4B48-B18A-9A05E67F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3104147"/>
            <a:ext cx="4569499" cy="2957184"/>
          </a:xfrm>
          <a:prstGeom prst="rect">
            <a:avLst/>
          </a:prstGeom>
        </p:spPr>
        <p:txBody>
          <a:bodyPr numCol="1">
            <a:normAutofit fontScale="85000" lnSpcReduction="20000"/>
          </a:bodyPr>
          <a:lstStyle>
            <a:lvl1pPr>
              <a:defRPr>
                <a:latin typeface="+mn-lt"/>
              </a:defRPr>
            </a:lvl1pPr>
          </a:lstStyle>
          <a:p>
            <a:pPr>
              <a:lnSpc>
                <a:spcPct val="120000"/>
              </a:lnSpc>
            </a:pPr>
            <a:endParaRPr lang="en-US" b="1" dirty="0"/>
          </a:p>
        </p:txBody>
      </p:sp>
      <p:sp>
        <p:nvSpPr>
          <p:cNvPr id="16" name="Content Placeholder 23">
            <a:extLst>
              <a:ext uri="{FF2B5EF4-FFF2-40B4-BE49-F238E27FC236}">
                <a16:creationId xmlns:a16="http://schemas.microsoft.com/office/drawing/2014/main" id="{0A8827C6-8840-4B48-B18A-9A05E67F646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83256" y="1048758"/>
            <a:ext cx="606484" cy="642637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>
            <a:lvl1pPr marL="0" indent="0">
              <a:buNone/>
              <a:defRPr/>
            </a:lvl1pPr>
          </a:lstStyle>
          <a:p>
            <a:pPr>
              <a:lnSpc>
                <a:spcPct val="120000"/>
              </a:lnSpc>
            </a:pPr>
            <a:endParaRPr lang="en-US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65ACB5-7400-7E4F-A51E-454A0241CC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847"/>
            <a:ext cx="12192000" cy="6477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2353B0-424A-5D4B-9729-56A541D33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6" y="6203575"/>
            <a:ext cx="583442" cy="654425"/>
          </a:xfrm>
          <a:prstGeom prst="rect">
            <a:avLst/>
          </a:prstGeom>
        </p:spPr>
      </p:pic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1D120C28-DA61-5744-BB7B-36B9763279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0028" y="667222"/>
            <a:ext cx="6351972" cy="55363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500D064-69F8-704A-AC22-15B3F65FE229}"/>
              </a:ext>
            </a:extLst>
          </p:cNvPr>
          <p:cNvSpPr/>
          <p:nvPr userDrawn="1"/>
        </p:nvSpPr>
        <p:spPr>
          <a:xfrm>
            <a:off x="1677036" y="-3528"/>
            <a:ext cx="10514964" cy="663477"/>
          </a:xfrm>
          <a:custGeom>
            <a:avLst/>
            <a:gdLst>
              <a:gd name="connsiteX0" fmla="*/ 2831 w 10038907"/>
              <a:gd name="connsiteY0" fmla="*/ 0 h 663477"/>
              <a:gd name="connsiteX1" fmla="*/ 10038907 w 10038907"/>
              <a:gd name="connsiteY1" fmla="*/ 0 h 663477"/>
              <a:gd name="connsiteX2" fmla="*/ 10038907 w 10038907"/>
              <a:gd name="connsiteY2" fmla="*/ 663477 h 663477"/>
              <a:gd name="connsiteX3" fmla="*/ 0 w 10038907"/>
              <a:gd name="connsiteY3" fmla="*/ 663477 h 663477"/>
              <a:gd name="connsiteX4" fmla="*/ 8055 w 10038907"/>
              <a:gd name="connsiteY4" fmla="*/ 653714 h 663477"/>
              <a:gd name="connsiteX5" fmla="*/ 106929 w 10038907"/>
              <a:gd name="connsiteY5" fmla="*/ 330023 h 663477"/>
              <a:gd name="connsiteX6" fmla="*/ 8055 w 10038907"/>
              <a:gd name="connsiteY6" fmla="*/ 6332 h 663477"/>
              <a:gd name="connsiteX7" fmla="*/ 2831 w 10038907"/>
              <a:gd name="connsiteY7" fmla="*/ 0 h 66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8907" h="663477">
                <a:moveTo>
                  <a:pt x="2831" y="0"/>
                </a:moveTo>
                <a:lnTo>
                  <a:pt x="10038907" y="0"/>
                </a:lnTo>
                <a:lnTo>
                  <a:pt x="10038907" y="663477"/>
                </a:lnTo>
                <a:lnTo>
                  <a:pt x="0" y="663477"/>
                </a:lnTo>
                <a:lnTo>
                  <a:pt x="8055" y="653714"/>
                </a:lnTo>
                <a:cubicBezTo>
                  <a:pt x="70479" y="561315"/>
                  <a:pt x="106929" y="449926"/>
                  <a:pt x="106929" y="330023"/>
                </a:cubicBezTo>
                <a:cubicBezTo>
                  <a:pt x="106929" y="210121"/>
                  <a:pt x="70479" y="98731"/>
                  <a:pt x="8055" y="6332"/>
                </a:cubicBezTo>
                <a:lnTo>
                  <a:pt x="283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F41846-45D7-6F43-BC4E-287ABD4B06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29599"/>
            <a:ext cx="1148049" cy="530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424582-0C11-A444-A5B2-A2CAD24DF6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1600" y="122400"/>
            <a:ext cx="5105400" cy="52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4354FB-2140-544E-8043-B7A5715077F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7174" y="6412358"/>
            <a:ext cx="3429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25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4" r:id="rId2"/>
    <p:sldLayoutId id="2147483755" r:id="rId3"/>
  </p:sldLayoutIdLst>
  <p:txStyles>
    <p:titleStyle>
      <a:lvl1pPr algn="l" defTabSz="914294" rtl="0" eaLnBrk="1" latinLnBrk="0" hangingPunct="1">
        <a:lnSpc>
          <a:spcPct val="100000"/>
        </a:lnSpc>
        <a:spcBef>
          <a:spcPct val="0"/>
        </a:spcBef>
        <a:buNone/>
        <a:defRPr sz="2988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064" indent="-233064" algn="l" defTabSz="914294" rtl="0" eaLnBrk="1" latinLnBrk="0" hangingPunct="1">
        <a:lnSpc>
          <a:spcPct val="100000"/>
        </a:lnSpc>
        <a:spcBef>
          <a:spcPts val="0"/>
        </a:spcBef>
        <a:spcAft>
          <a:spcPts val="1270"/>
        </a:spcAft>
        <a:buFont typeface="Arial" panose="020B0604020202020204" pitchFamily="34" charset="0"/>
        <a:buChar char="•"/>
        <a:defRPr sz="239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9912" indent="-286848" algn="l" defTabSz="914294" rtl="0" eaLnBrk="1" latinLnBrk="0" hangingPunct="1">
        <a:lnSpc>
          <a:spcPct val="100000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594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ctr" defTabSz="550817" rtl="0" eaLnBrk="1" latinLnBrk="0" hangingPunct="1">
        <a:lnSpc>
          <a:spcPts val="1743"/>
        </a:lnSpc>
        <a:defRPr sz="1494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ctr" defTabSz="550817" rtl="0" eaLnBrk="1" latinLnBrk="0" hangingPunct="1">
        <a:lnSpc>
          <a:spcPts val="1743"/>
        </a:lnSpc>
        <a:defRPr sz="1494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69" userDrawn="1">
          <p15:clr>
            <a:srgbClr val="F26B43"/>
          </p15:clr>
        </p15:guide>
        <p15:guide id="4" pos="15058">
          <p15:clr>
            <a:srgbClr val="F26B43"/>
          </p15:clr>
        </p15:guide>
        <p15:guide id="5" orient="horz" pos="414" userDrawn="1">
          <p15:clr>
            <a:srgbClr val="F26B43"/>
          </p15:clr>
        </p15:guide>
        <p15:guide id="6" orient="horz" pos="8283">
          <p15:clr>
            <a:srgbClr val="F26B43"/>
          </p15:clr>
        </p15:guide>
        <p15:guide id="7" orient="horz" pos="550" userDrawn="1">
          <p15:clr>
            <a:srgbClr val="F26B43"/>
          </p15:clr>
        </p15:guide>
        <p15:guide id="8" orient="horz" pos="1162" userDrawn="1">
          <p15:clr>
            <a:srgbClr val="F26B43"/>
          </p15:clr>
        </p15:guide>
        <p15:guide id="9" pos="211" userDrawn="1">
          <p15:clr>
            <a:srgbClr val="F26B43"/>
          </p15:clr>
        </p15:guide>
        <p15:guide id="10" pos="14786">
          <p15:clr>
            <a:srgbClr val="F26B43"/>
          </p15:clr>
        </p15:guide>
        <p15:guide id="11" orient="horz" pos="75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emf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31.emf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06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1" y="880306"/>
            <a:ext cx="5760102" cy="885600"/>
          </a:xfrm>
        </p:spPr>
        <p:txBody>
          <a:bodyPr anchor="ctr">
            <a:noAutofit/>
          </a:bodyPr>
          <a:lstStyle/>
          <a:p>
            <a:r>
              <a:rPr lang="en-GB" dirty="0"/>
              <a:t>Defensive data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B31-0E75-8346-A72C-4863980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5544451" cy="3277820"/>
          </a:xfrm>
        </p:spPr>
        <p:txBody>
          <a:bodyPr numCol="1">
            <a:noAutofit/>
          </a:bodyPr>
          <a:lstStyle/>
          <a:p>
            <a:pPr marL="342900" lvl="0" indent="-342900" defTabSz="914400">
              <a:spcAft>
                <a:spcPts val="600"/>
              </a:spcAft>
              <a:buFont typeface="+mj-lt"/>
              <a:buAutoNum type="alphaLcParenR"/>
            </a:pPr>
            <a:r>
              <a:rPr lang="en-GB" sz="1800" b="1" dirty="0">
                <a:solidFill>
                  <a:srgbClr val="37003C"/>
                </a:solidFill>
              </a:rPr>
              <a:t>Can you look at the tackle success rates </a:t>
            </a:r>
            <a:br>
              <a:rPr lang="en-GB" sz="1800" b="1" dirty="0">
                <a:solidFill>
                  <a:srgbClr val="37003C"/>
                </a:solidFill>
              </a:rPr>
            </a:br>
            <a:r>
              <a:rPr lang="en-GB" sz="1800" b="1" dirty="0">
                <a:solidFill>
                  <a:srgbClr val="37003C"/>
                </a:solidFill>
              </a:rPr>
              <a:t>and put the defenders in order of preference? </a:t>
            </a:r>
          </a:p>
          <a:p>
            <a:pPr marL="342900" lvl="0" indent="-342900" defTabSz="914400">
              <a:spcAft>
                <a:spcPts val="1800"/>
              </a:spcAft>
              <a:buFont typeface="+mj-lt"/>
              <a:buAutoNum type="alphaLcParenR"/>
            </a:pPr>
            <a:r>
              <a:rPr lang="en-GB" sz="1800" b="1" dirty="0">
                <a:solidFill>
                  <a:srgbClr val="37003C"/>
                </a:solidFill>
              </a:rPr>
              <a:t>Are your best options right footed players?</a:t>
            </a:r>
          </a:p>
          <a:p>
            <a:pPr marL="0" lvl="0" indent="0" defTabSz="914400">
              <a:spcAft>
                <a:spcPts val="600"/>
              </a:spcAft>
              <a:buNone/>
            </a:pPr>
            <a:r>
              <a:rPr lang="en-GB" sz="1800" dirty="0">
                <a:solidFill>
                  <a:srgbClr val="37003C"/>
                </a:solidFill>
              </a:rPr>
              <a:t>Tackle success rates:</a:t>
            </a:r>
          </a:p>
          <a:p>
            <a:pPr defTabSz="914400">
              <a:spcAft>
                <a:spcPts val="600"/>
              </a:spcAft>
            </a:pPr>
            <a:r>
              <a:rPr lang="en-GB" sz="1800" dirty="0" err="1">
                <a:solidFill>
                  <a:srgbClr val="37003C"/>
                </a:solidFill>
              </a:rPr>
              <a:t>Aké</a:t>
            </a:r>
            <a:r>
              <a:rPr lang="en-GB" sz="1800" dirty="0">
                <a:solidFill>
                  <a:srgbClr val="37003C"/>
                </a:solidFill>
              </a:rPr>
              <a:t>  = 2/3</a:t>
            </a:r>
          </a:p>
          <a:p>
            <a:pPr defTabSz="914400">
              <a:spcAft>
                <a:spcPts val="600"/>
              </a:spcAft>
            </a:pPr>
            <a:r>
              <a:rPr lang="en-GB" sz="1800" dirty="0" err="1">
                <a:solidFill>
                  <a:srgbClr val="37003C"/>
                </a:solidFill>
              </a:rPr>
              <a:t>Schär</a:t>
            </a:r>
            <a:r>
              <a:rPr lang="en-GB" sz="1800" dirty="0">
                <a:solidFill>
                  <a:srgbClr val="37003C"/>
                </a:solidFill>
              </a:rPr>
              <a:t>  = 0.59</a:t>
            </a:r>
          </a:p>
          <a:p>
            <a:pPr defTabSz="914400">
              <a:spcAft>
                <a:spcPts val="600"/>
              </a:spcAft>
            </a:pPr>
            <a:r>
              <a:rPr lang="en-GB" sz="1800" dirty="0" err="1">
                <a:solidFill>
                  <a:srgbClr val="37003C"/>
                </a:solidFill>
              </a:rPr>
              <a:t>Betrand</a:t>
            </a:r>
            <a:r>
              <a:rPr lang="en-GB" sz="1800" dirty="0">
                <a:solidFill>
                  <a:srgbClr val="37003C"/>
                </a:solidFill>
              </a:rPr>
              <a:t>  = 0.62</a:t>
            </a:r>
          </a:p>
          <a:p>
            <a:pPr defTabSz="914400">
              <a:spcAft>
                <a:spcPts val="600"/>
              </a:spcAft>
            </a:pPr>
            <a:r>
              <a:rPr lang="en-GB" sz="1800" dirty="0">
                <a:solidFill>
                  <a:srgbClr val="37003C"/>
                </a:solidFill>
              </a:rPr>
              <a:t>Ogbonna  = 70%</a:t>
            </a:r>
          </a:p>
          <a:p>
            <a:pPr defTabSz="914400">
              <a:spcAft>
                <a:spcPts val="600"/>
              </a:spcAft>
            </a:pPr>
            <a:r>
              <a:rPr lang="en-GB" sz="1800" dirty="0" err="1">
                <a:solidFill>
                  <a:srgbClr val="37003C"/>
                </a:solidFill>
              </a:rPr>
              <a:t>Boly</a:t>
            </a:r>
            <a:r>
              <a:rPr lang="en-GB" sz="1800" dirty="0">
                <a:solidFill>
                  <a:srgbClr val="37003C"/>
                </a:solidFill>
              </a:rPr>
              <a:t>  = 13/20</a:t>
            </a:r>
          </a:p>
        </p:txBody>
      </p:sp>
      <p:pic>
        <p:nvPicPr>
          <p:cNvPr id="16" name="Boly" descr="Willy Boly. Shirt number: 15. Height: 1.95m. Weight: 97kg. Seasons in the Premier League: 2. Winners medals: 0. Nationality: France. Position: Defender. Date of birth: 3rd February 1991.">
            <a:extLst>
              <a:ext uri="{FF2B5EF4-FFF2-40B4-BE49-F238E27FC236}">
                <a16:creationId xmlns:a16="http://schemas.microsoft.com/office/drawing/2014/main" id="{AF3998A7-FC58-D044-8F40-1D7EAF28D1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7868" y="3549143"/>
            <a:ext cx="2460132" cy="2370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Ogbonna" descr="Angelo Ogbonna. Shirt number: 21. Height: 1.91m. Weight: 86kg. Seasons in the Premier League: 5. Winners medals: 0. Nationality: Italy. Position: Defender. Date of birth: 23rd May 1988.">
            <a:extLst>
              <a:ext uri="{FF2B5EF4-FFF2-40B4-BE49-F238E27FC236}">
                <a16:creationId xmlns:a16="http://schemas.microsoft.com/office/drawing/2014/main" id="{8B8A36B2-0B35-CB4D-8728-62A4C9ACEA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919" y="3549143"/>
            <a:ext cx="2460132" cy="2370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Bertrand" descr="Ryan Bertrand. Shirt number: 21. Height: 1.79m. Weight: 85kg. Seasons in the Premier League: 15. Winners medals: 0. Nationality: England. Position: Defender. Date of birth: 5th August 1989.">
            <a:extLst>
              <a:ext uri="{FF2B5EF4-FFF2-40B4-BE49-F238E27FC236}">
                <a16:creationId xmlns:a16="http://schemas.microsoft.com/office/drawing/2014/main" id="{A36B2DC8-5298-024C-88D1-63E3E0A6B6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970" y="3549143"/>
            <a:ext cx="2460132" cy="2370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Schär" descr="Fabian Schär. Shirt number: 5. Height: 1.88m. Weight: 84kg. Seasons in the Premier League: 2. Winners medals: 0. Nationality: Switzerland. Position: Defender. Date of birth: 20th December 1991.">
            <a:extLst>
              <a:ext uri="{FF2B5EF4-FFF2-40B4-BE49-F238E27FC236}">
                <a16:creationId xmlns:a16="http://schemas.microsoft.com/office/drawing/2014/main" id="{A01E9FE5-9A09-6041-9F77-E27D308443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7868" y="1106331"/>
            <a:ext cx="2460132" cy="2370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Aké" descr="Nathan Aké. Shirt number: 5. Height: 1.80m. Weight: 75kg. Seasons in the Premier League: 8. Winners medals: 0. Nationality: Netherlands. Position: Defender. Date of birth: 18th February 1995.">
            <a:extLst>
              <a:ext uri="{FF2B5EF4-FFF2-40B4-BE49-F238E27FC236}">
                <a16:creationId xmlns:a16="http://schemas.microsoft.com/office/drawing/2014/main" id="{C7310695-CE95-9942-B258-23429B105E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919" y="1106331"/>
            <a:ext cx="2460132" cy="2370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ACB43B-EE85-3847-9A32-6207AC1473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424" y="8820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D3EF-C06E-D745-9644-0E1CB6DE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5EF4C-3D47-1040-A796-D3340E7D4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50" y="1895729"/>
            <a:ext cx="10625666" cy="4249349"/>
          </a:xfrm>
        </p:spPr>
        <p:txBody>
          <a:bodyPr numCol="3" spcCol="18000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Logical positions</a:t>
            </a:r>
          </a:p>
          <a:p>
            <a:pPr marL="0" lvl="0" indent="0" defTabSz="914400">
              <a:spcAft>
                <a:spcPts val="600"/>
              </a:spcAft>
              <a:buNone/>
              <a:defRPr/>
            </a:pPr>
            <a:r>
              <a:rPr lang="en-GB" sz="1200" dirty="0">
                <a:solidFill>
                  <a:srgbClr val="37003C"/>
                </a:solidFill>
              </a:rPr>
              <a:t>A couple of the possible solutions:</a:t>
            </a:r>
          </a:p>
          <a:p>
            <a:pPr marL="0" lvl="0" indent="0" defTabSz="914400">
              <a:spcAft>
                <a:spcPts val="0"/>
              </a:spcAft>
              <a:buNone/>
              <a:tabLst>
                <a:tab pos="1333500" algn="l"/>
              </a:tabLst>
              <a:defRPr/>
            </a:pPr>
            <a:r>
              <a:rPr lang="en-GB" sz="1200" b="1" dirty="0">
                <a:solidFill>
                  <a:srgbClr val="37003C"/>
                </a:solidFill>
              </a:rPr>
              <a:t>1. </a:t>
            </a:r>
            <a:r>
              <a:rPr lang="en-GB" sz="1200" dirty="0">
                <a:solidFill>
                  <a:srgbClr val="37003C"/>
                </a:solidFill>
              </a:rPr>
              <a:t>OGBONNA	</a:t>
            </a:r>
            <a:r>
              <a:rPr lang="en-GB" sz="1200" b="1" dirty="0">
                <a:solidFill>
                  <a:srgbClr val="37003C"/>
                </a:solidFill>
              </a:rPr>
              <a:t>4. </a:t>
            </a:r>
            <a:r>
              <a:rPr lang="en-GB" sz="1200" dirty="0">
                <a:solidFill>
                  <a:srgbClr val="37003C"/>
                </a:solidFill>
              </a:rPr>
              <a:t>WESLEY</a:t>
            </a:r>
          </a:p>
          <a:p>
            <a:pPr marL="0" lvl="0" indent="0" defTabSz="914400">
              <a:spcAft>
                <a:spcPts val="0"/>
              </a:spcAft>
              <a:buNone/>
              <a:tabLst>
                <a:tab pos="1333500" algn="l"/>
              </a:tabLst>
              <a:defRPr/>
            </a:pPr>
            <a:r>
              <a:rPr lang="en-GB" sz="1200" b="1" dirty="0">
                <a:solidFill>
                  <a:srgbClr val="37003C"/>
                </a:solidFill>
              </a:rPr>
              <a:t>2. </a:t>
            </a:r>
            <a:r>
              <a:rPr lang="en-GB" sz="1200" dirty="0">
                <a:solidFill>
                  <a:srgbClr val="37003C"/>
                </a:solidFill>
              </a:rPr>
              <a:t>LUIZ	</a:t>
            </a:r>
            <a:r>
              <a:rPr lang="en-GB" sz="1200" b="1" dirty="0">
                <a:solidFill>
                  <a:srgbClr val="37003C"/>
                </a:solidFill>
              </a:rPr>
              <a:t>5. </a:t>
            </a:r>
            <a:r>
              <a:rPr lang="en-GB" sz="1200" dirty="0">
                <a:solidFill>
                  <a:srgbClr val="37003C"/>
                </a:solidFill>
              </a:rPr>
              <a:t>INGS </a:t>
            </a:r>
          </a:p>
          <a:p>
            <a:pPr marL="0" lvl="0" indent="0" defTabSz="914400">
              <a:spcAft>
                <a:spcPts val="1200"/>
              </a:spcAft>
              <a:buNone/>
              <a:tabLst>
                <a:tab pos="1333500" algn="l"/>
              </a:tabLst>
              <a:defRPr/>
            </a:pPr>
            <a:r>
              <a:rPr lang="en-GB" sz="1200" b="1" dirty="0">
                <a:solidFill>
                  <a:srgbClr val="37003C"/>
                </a:solidFill>
              </a:rPr>
              <a:t>3.</a:t>
            </a:r>
            <a:r>
              <a:rPr lang="en-GB" sz="1200" dirty="0">
                <a:solidFill>
                  <a:srgbClr val="37003C"/>
                </a:solidFill>
              </a:rPr>
              <a:t> TARKOWSKI 	</a:t>
            </a:r>
            <a:r>
              <a:rPr lang="en-GB" sz="1200" b="1" dirty="0">
                <a:solidFill>
                  <a:srgbClr val="37003C"/>
                </a:solidFill>
              </a:rPr>
              <a:t>6. </a:t>
            </a:r>
            <a:r>
              <a:rPr lang="en-GB" sz="1200" dirty="0">
                <a:solidFill>
                  <a:srgbClr val="37003C"/>
                </a:solidFill>
              </a:rPr>
              <a:t>TOWNSEND</a:t>
            </a:r>
            <a:endParaRPr lang="en-GB" sz="1200" b="1" dirty="0">
              <a:solidFill>
                <a:srgbClr val="37003C"/>
              </a:solidFill>
            </a:endParaRPr>
          </a:p>
          <a:p>
            <a:pPr marL="0" lvl="0" indent="0" defTabSz="914400">
              <a:spcAft>
                <a:spcPts val="0"/>
              </a:spcAft>
              <a:buNone/>
              <a:tabLst>
                <a:tab pos="1333500" algn="l"/>
              </a:tabLst>
            </a:pPr>
            <a:r>
              <a:rPr lang="en-GB" sz="1200" b="1" dirty="0">
                <a:solidFill>
                  <a:srgbClr val="37003C"/>
                </a:solidFill>
              </a:rPr>
              <a:t>1.</a:t>
            </a:r>
            <a:r>
              <a:rPr lang="en-GB" sz="1200" dirty="0">
                <a:solidFill>
                  <a:srgbClr val="37003C"/>
                </a:solidFill>
              </a:rPr>
              <a:t> WESLEY	</a:t>
            </a:r>
            <a:r>
              <a:rPr lang="en-GB" sz="1200" b="1" dirty="0">
                <a:solidFill>
                  <a:srgbClr val="37003C"/>
                </a:solidFill>
              </a:rPr>
              <a:t>4. </a:t>
            </a:r>
            <a:r>
              <a:rPr lang="en-GB" sz="1200" dirty="0">
                <a:solidFill>
                  <a:srgbClr val="37003C"/>
                </a:solidFill>
              </a:rPr>
              <a:t>OGBONNA</a:t>
            </a:r>
          </a:p>
          <a:p>
            <a:pPr marL="0" lvl="0" indent="0" defTabSz="914400">
              <a:spcAft>
                <a:spcPts val="0"/>
              </a:spcAft>
              <a:buNone/>
              <a:tabLst>
                <a:tab pos="1333500" algn="l"/>
              </a:tabLst>
            </a:pPr>
            <a:r>
              <a:rPr lang="en-GB" sz="1200" b="1" dirty="0">
                <a:solidFill>
                  <a:srgbClr val="37003C"/>
                </a:solidFill>
              </a:rPr>
              <a:t>2. </a:t>
            </a:r>
            <a:r>
              <a:rPr lang="en-GB" sz="1200" dirty="0">
                <a:solidFill>
                  <a:srgbClr val="37003C"/>
                </a:solidFill>
              </a:rPr>
              <a:t>INGS	</a:t>
            </a:r>
            <a:r>
              <a:rPr lang="en-GB" sz="1200" b="1" dirty="0">
                <a:solidFill>
                  <a:srgbClr val="37003C"/>
                </a:solidFill>
              </a:rPr>
              <a:t>5.</a:t>
            </a:r>
            <a:r>
              <a:rPr lang="en-GB" sz="1200" dirty="0">
                <a:solidFill>
                  <a:srgbClr val="37003C"/>
                </a:solidFill>
              </a:rPr>
              <a:t> LUIZ</a:t>
            </a:r>
          </a:p>
          <a:p>
            <a:pPr marL="0" lvl="0" indent="0" defTabSz="914400">
              <a:spcAft>
                <a:spcPts val="1800"/>
              </a:spcAft>
              <a:buNone/>
              <a:tabLst>
                <a:tab pos="1333500" algn="l"/>
              </a:tabLst>
            </a:pPr>
            <a:r>
              <a:rPr lang="en-GB" sz="1200" b="1" dirty="0">
                <a:solidFill>
                  <a:srgbClr val="37003C"/>
                </a:solidFill>
              </a:rPr>
              <a:t>3. </a:t>
            </a:r>
            <a:r>
              <a:rPr lang="en-GB" sz="1200" dirty="0">
                <a:solidFill>
                  <a:srgbClr val="37003C"/>
                </a:solidFill>
              </a:rPr>
              <a:t>TARKOWSKI	</a:t>
            </a:r>
            <a:r>
              <a:rPr lang="en-GB" sz="1200" b="1" dirty="0">
                <a:solidFill>
                  <a:srgbClr val="37003C"/>
                </a:solidFill>
              </a:rPr>
              <a:t>6. </a:t>
            </a:r>
            <a:r>
              <a:rPr lang="en-GB" sz="1200" dirty="0">
                <a:solidFill>
                  <a:srgbClr val="37003C"/>
                </a:solidFill>
              </a:rPr>
              <a:t>TOWNSEND </a:t>
            </a:r>
          </a:p>
          <a:p>
            <a:pPr marL="0" indent="0" defTabSz="914400">
              <a:spcAft>
                <a:spcPts val="600"/>
              </a:spcAft>
              <a:buNone/>
              <a:defRPr/>
            </a:pPr>
            <a:r>
              <a:rPr lang="en-GB" sz="1800" b="1" dirty="0"/>
              <a:t>Car Share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200" dirty="0"/>
              <a:t>Kasper Schmeichel = 89kg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200" dirty="0"/>
              <a:t>Tim </a:t>
            </a:r>
            <a:r>
              <a:rPr lang="en-GB" sz="1200" dirty="0" err="1"/>
              <a:t>Krul</a:t>
            </a:r>
            <a:r>
              <a:rPr lang="en-GB" sz="1200" dirty="0"/>
              <a:t> = 84kg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sz="1200" dirty="0"/>
              <a:t>Mat Ryan = 82kg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1200" b="1" dirty="0"/>
              <a:t>Kasper Schmeichel </a:t>
            </a:r>
            <a:r>
              <a:rPr lang="en-GB" sz="1200" dirty="0"/>
              <a:t>would be left. </a:t>
            </a:r>
          </a:p>
          <a:p>
            <a:pPr marL="0" indent="0">
              <a:spcAft>
                <a:spcPts val="1800"/>
              </a:spcAft>
              <a:buNone/>
            </a:pPr>
            <a:endParaRPr lang="en-GB" sz="1200" b="1" dirty="0"/>
          </a:p>
          <a:p>
            <a:pPr marL="0" indent="0">
              <a:spcAft>
                <a:spcPts val="1800"/>
              </a:spcAft>
              <a:buNone/>
            </a:pPr>
            <a:endParaRPr lang="en-GB" sz="1200" b="1" dirty="0"/>
          </a:p>
          <a:p>
            <a:pPr marL="0" indent="0">
              <a:spcAft>
                <a:spcPts val="600"/>
              </a:spcAft>
              <a:buNone/>
            </a:pPr>
            <a:r>
              <a:rPr lang="en-GB" sz="1800" b="1" dirty="0"/>
              <a:t>Successful shots</a:t>
            </a:r>
            <a:endParaRPr lang="en-GB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GB" sz="1200" b="1" dirty="0"/>
              <a:t>HALLER</a:t>
            </a:r>
            <a:r>
              <a:rPr lang="en-GB" sz="1200" dirty="0"/>
              <a:t> is the tallest but he only scored </a:t>
            </a:r>
            <a:br>
              <a:rPr lang="en-GB" sz="1200" dirty="0"/>
            </a:br>
            <a:r>
              <a:rPr lang="en-GB" sz="1200" dirty="0"/>
              <a:t>2/5 out of 35 – although this is numerically </a:t>
            </a:r>
            <a:br>
              <a:rPr lang="en-GB" sz="1200" dirty="0"/>
            </a:br>
            <a:r>
              <a:rPr lang="en-GB" sz="1200" dirty="0"/>
              <a:t>14, the highest, it is not the best performance.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200" b="1" dirty="0"/>
              <a:t>MANÉ</a:t>
            </a:r>
            <a:r>
              <a:rPr lang="en-GB" sz="1200" dirty="0"/>
              <a:t> is the correct answer, with the highest success rate.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sz="1200" b="1" dirty="0"/>
              <a:t>MANÉ:</a:t>
            </a:r>
            <a:r>
              <a:rPr lang="en-GB" sz="1200" dirty="0"/>
              <a:t> 0.75 of 8 shots = 3/4 = 0.75 = </a:t>
            </a:r>
            <a:r>
              <a:rPr lang="en-GB" sz="1200" b="1" dirty="0"/>
              <a:t>75%</a:t>
            </a:r>
            <a:r>
              <a:rPr lang="en-GB" sz="1200" dirty="0"/>
              <a:t> </a:t>
            </a:r>
            <a:br>
              <a:rPr lang="en-GB" sz="1200" dirty="0"/>
            </a:br>
            <a:r>
              <a:rPr lang="en-GB" sz="1200" dirty="0"/>
              <a:t>(6 successful shots)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sz="1200" b="1" dirty="0"/>
              <a:t>STERLING:</a:t>
            </a:r>
            <a:r>
              <a:rPr lang="en-GB" sz="1200" dirty="0"/>
              <a:t> ½ of 12 shots = 1/2 = 0.5 = </a:t>
            </a:r>
            <a:r>
              <a:rPr lang="en-GB" sz="1200" b="1" dirty="0"/>
              <a:t>50%</a:t>
            </a:r>
            <a:r>
              <a:rPr lang="en-GB" sz="1200" dirty="0"/>
              <a:t> </a:t>
            </a:r>
            <a:br>
              <a:rPr lang="en-GB" sz="1200" dirty="0"/>
            </a:br>
            <a:r>
              <a:rPr lang="en-GB" sz="1200" dirty="0"/>
              <a:t>(6 successful shots)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sz="1200" b="1" dirty="0"/>
              <a:t>WOOD:</a:t>
            </a:r>
            <a:r>
              <a:rPr lang="en-GB" sz="1200" dirty="0"/>
              <a:t> 40% of 30 shots = 2/5 = 0.4 = </a:t>
            </a:r>
            <a:r>
              <a:rPr lang="en-GB" sz="1200" b="1" dirty="0"/>
              <a:t>40%</a:t>
            </a:r>
            <a:r>
              <a:rPr lang="en-GB" sz="1200" dirty="0"/>
              <a:t> </a:t>
            </a:r>
            <a:br>
              <a:rPr lang="en-GB" sz="1200" dirty="0"/>
            </a:br>
            <a:r>
              <a:rPr lang="en-GB" sz="1200" dirty="0"/>
              <a:t>(12 successful shots)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sz="1200" b="1" dirty="0"/>
              <a:t>HALLER:</a:t>
            </a:r>
            <a:r>
              <a:rPr lang="en-GB" sz="1200" dirty="0"/>
              <a:t> 2/5 of 35 attempts = 2/5 = 0.4 = </a:t>
            </a:r>
            <a:r>
              <a:rPr lang="en-GB" sz="1200" b="1" dirty="0"/>
              <a:t>40%</a:t>
            </a:r>
            <a:r>
              <a:rPr lang="en-GB" sz="1200" dirty="0"/>
              <a:t> (14 successful shots)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sz="1200" b="1" dirty="0"/>
              <a:t>KANTÉ:</a:t>
            </a:r>
            <a:r>
              <a:rPr lang="en-GB" sz="1200" dirty="0"/>
              <a:t> ¼ of 20 shots = 1/4 = 0.25 = </a:t>
            </a:r>
            <a:r>
              <a:rPr lang="en-GB" sz="1200" b="1" dirty="0"/>
              <a:t>25%</a:t>
            </a:r>
            <a:r>
              <a:rPr lang="en-GB" sz="1200" dirty="0"/>
              <a:t> </a:t>
            </a:r>
            <a:br>
              <a:rPr lang="en-GB" sz="1200" dirty="0"/>
            </a:br>
            <a:r>
              <a:rPr lang="en-GB" sz="1200" dirty="0"/>
              <a:t>(5 successful shots)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sz="1200" b="1" dirty="0"/>
              <a:t>MADDISON:</a:t>
            </a:r>
            <a:r>
              <a:rPr lang="en-GB" sz="1200" dirty="0"/>
              <a:t> 20% of 25 shots = 1/5 = 0.2 = </a:t>
            </a:r>
            <a:r>
              <a:rPr lang="en-GB" sz="1200" b="1" dirty="0"/>
              <a:t>20%</a:t>
            </a:r>
            <a:r>
              <a:rPr lang="en-GB" sz="1200" dirty="0"/>
              <a:t> (5 successful shots)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b="1" dirty="0"/>
              <a:t>Player mascot</a:t>
            </a:r>
            <a:endParaRPr lang="en-GB" sz="1200" dirty="0"/>
          </a:p>
          <a:p>
            <a:pPr marL="0" indent="0">
              <a:spcAft>
                <a:spcPts val="300"/>
              </a:spcAft>
              <a:buNone/>
            </a:pPr>
            <a:r>
              <a:rPr lang="en-GB" sz="1200" dirty="0"/>
              <a:t>The player mascot would be with Son Heung-Min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1200" dirty="0"/>
              <a:t>½ height = 91.5cm; ½ weight = 39kg; </a:t>
            </a:r>
            <a:br>
              <a:rPr lang="en-GB" sz="1200" dirty="0"/>
            </a:br>
            <a:r>
              <a:rPr lang="en-GB" sz="1200" dirty="0"/>
              <a:t>birth date 8/7/92 (</a:t>
            </a:r>
            <a:r>
              <a:rPr lang="en-GB" sz="1200" b="1" dirty="0"/>
              <a:t>player was 27 in 2019</a:t>
            </a:r>
            <a:r>
              <a:rPr lang="en-GB" sz="1200" dirty="0"/>
              <a:t>)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b="1" dirty="0">
                <a:solidFill>
                  <a:srgbClr val="37003C"/>
                </a:solidFill>
              </a:rPr>
              <a:t>Defensive data</a:t>
            </a:r>
            <a:endParaRPr lang="en-GB" sz="1200" b="1" dirty="0"/>
          </a:p>
          <a:p>
            <a:pPr marL="228600" indent="-228600" defTabSz="9144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200" b="1" dirty="0"/>
              <a:t>OGBONNA</a:t>
            </a:r>
            <a:r>
              <a:rPr lang="en-GB" sz="1200" dirty="0"/>
              <a:t> = 0.7 = </a:t>
            </a:r>
            <a:r>
              <a:rPr lang="en-GB" sz="1200" b="1" dirty="0"/>
              <a:t>70%</a:t>
            </a:r>
            <a:r>
              <a:rPr lang="en-GB" sz="1200" dirty="0"/>
              <a:t> (Left footed)</a:t>
            </a:r>
          </a:p>
          <a:p>
            <a:pPr marL="228600" indent="-228600" defTabSz="9144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200" b="1" dirty="0"/>
              <a:t>AKÉ</a:t>
            </a:r>
            <a:r>
              <a:rPr lang="en-GB" sz="1200" dirty="0"/>
              <a:t> = </a:t>
            </a:r>
            <a:r>
              <a:rPr lang="en-GB" sz="1200" b="1" dirty="0"/>
              <a:t>2/3</a:t>
            </a:r>
            <a:r>
              <a:rPr lang="en-GB" sz="1200" dirty="0"/>
              <a:t> = 0.666 = 66.6% (Left footed)</a:t>
            </a:r>
            <a:br>
              <a:rPr lang="en-GB" sz="1200" dirty="0"/>
            </a:br>
            <a:r>
              <a:rPr lang="en-GB" sz="1200" dirty="0"/>
              <a:t>Both of the best options are in fact left footed in this example.</a:t>
            </a:r>
          </a:p>
          <a:p>
            <a:pPr marL="228600" indent="-228600" defTabSz="9144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200" b="1" dirty="0"/>
              <a:t>BOLY</a:t>
            </a:r>
            <a:r>
              <a:rPr lang="en-GB" sz="1200" dirty="0"/>
              <a:t> = </a:t>
            </a:r>
            <a:r>
              <a:rPr lang="en-GB" sz="1200" b="1" dirty="0"/>
              <a:t>13/20</a:t>
            </a:r>
            <a:r>
              <a:rPr lang="en-GB" sz="1200" dirty="0"/>
              <a:t> = 0.65 = 65% (Right footed)</a:t>
            </a:r>
          </a:p>
          <a:p>
            <a:pPr marL="228600" indent="-228600" defTabSz="9144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200" b="1" dirty="0"/>
              <a:t>BERTRAND </a:t>
            </a:r>
            <a:r>
              <a:rPr lang="en-GB" sz="1200" dirty="0"/>
              <a:t>= </a:t>
            </a:r>
            <a:r>
              <a:rPr lang="en-GB" sz="1200" b="1" dirty="0"/>
              <a:t>0.62</a:t>
            </a:r>
            <a:r>
              <a:rPr lang="en-GB" sz="1200" dirty="0"/>
              <a:t> = 62% Left footed)</a:t>
            </a:r>
          </a:p>
          <a:p>
            <a:pPr marL="228600" indent="-228600" defTabSz="9144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200" b="1" dirty="0"/>
              <a:t>SCHÄR</a:t>
            </a:r>
            <a:r>
              <a:rPr lang="en-GB" sz="1200" dirty="0"/>
              <a:t> = </a:t>
            </a:r>
            <a:r>
              <a:rPr lang="en-GB" sz="1200" b="1" dirty="0"/>
              <a:t>0.59</a:t>
            </a:r>
            <a:r>
              <a:rPr lang="en-GB" sz="1200" dirty="0"/>
              <a:t> = 59% (Right footed)</a:t>
            </a:r>
          </a:p>
          <a:p>
            <a:pPr marL="228600" lvl="0" indent="-228600" defTabSz="914400">
              <a:spcAft>
                <a:spcPts val="300"/>
              </a:spcAft>
              <a:buFont typeface="+mj-lt"/>
              <a:buAutoNum type="arabicPeriod"/>
            </a:pPr>
            <a:endParaRPr lang="en-GB" sz="1200" dirty="0">
              <a:solidFill>
                <a:srgbClr val="37003C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44196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6B33A2-C929-A646-82F9-7906D05F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880307"/>
            <a:ext cx="4556763" cy="769441"/>
          </a:xfrm>
        </p:spPr>
        <p:txBody>
          <a:bodyPr>
            <a:noAutofit/>
          </a:bodyPr>
          <a:lstStyle/>
          <a:p>
            <a:r>
              <a:rPr lang="en-US" sz="4400" dirty="0"/>
              <a:t>Sticker stats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8C24BA-8F0F-1E4B-B2F9-ADBCC00D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4675"/>
            <a:ext cx="4569499" cy="827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Use these player stats to solve the following football </a:t>
            </a:r>
            <a:r>
              <a:rPr lang="en-US"/>
              <a:t>puzzles. </a:t>
            </a: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422CD2E-728A-2848-A030-7F2FA983A05E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7" r="-2297"/>
          <a:stretch/>
        </p:blipFill>
        <p:spPr>
          <a:xfrm>
            <a:off x="5553600" y="667222"/>
            <a:ext cx="6638400" cy="5536354"/>
          </a:xfr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25849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1" y="882000"/>
            <a:ext cx="4586412" cy="885600"/>
          </a:xfrm>
        </p:spPr>
        <p:txBody>
          <a:bodyPr anchor="ctr">
            <a:noAutofit/>
          </a:bodyPr>
          <a:lstStyle/>
          <a:p>
            <a:r>
              <a:rPr lang="en-GB" sz="3600" dirty="0"/>
              <a:t>Logical positions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B31-0E75-8346-A72C-4863980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927655"/>
            <a:ext cx="4492446" cy="247503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1800" dirty="0"/>
              <a:t>Six players are lined up in the </a:t>
            </a:r>
            <a:br>
              <a:rPr lang="en-US" sz="1800" dirty="0"/>
            </a:br>
            <a:r>
              <a:rPr lang="en-US" sz="1800" dirty="0"/>
              <a:t>tunnel before a game like this: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As the Match Day </a:t>
            </a:r>
            <a:br>
              <a:rPr lang="en-US" sz="1800" b="1" dirty="0"/>
            </a:br>
            <a:r>
              <a:rPr lang="en-US" sz="1800" b="1" dirty="0"/>
              <a:t>Commentator, use the clues </a:t>
            </a:r>
            <a:br>
              <a:rPr lang="en-US" sz="1800" b="1" dirty="0"/>
            </a:br>
            <a:r>
              <a:rPr lang="en-US" sz="1800" b="1" dirty="0"/>
              <a:t>on the following slide to </a:t>
            </a:r>
            <a:br>
              <a:rPr lang="en-US" sz="1800" b="1" dirty="0"/>
            </a:br>
            <a:r>
              <a:rPr lang="en-US" sz="1800" b="1" dirty="0"/>
              <a:t>identify the order the players </a:t>
            </a:r>
            <a:br>
              <a:rPr lang="en-US" sz="1800" b="1" dirty="0"/>
            </a:br>
            <a:r>
              <a:rPr lang="en-US" sz="1800" b="1" dirty="0"/>
              <a:t>will walk out of the tunnel for </a:t>
            </a:r>
            <a:br>
              <a:rPr lang="en-US" sz="1800" b="1" dirty="0"/>
            </a:br>
            <a:r>
              <a:rPr lang="en-US" sz="1800" b="1" dirty="0"/>
              <a:t>your announcement. </a:t>
            </a:r>
          </a:p>
        </p:txBody>
      </p:sp>
      <p:pic>
        <p:nvPicPr>
          <p:cNvPr id="9" name="Formation">
            <a:extLst>
              <a:ext uri="{FF2B5EF4-FFF2-40B4-BE49-F238E27FC236}">
                <a16:creationId xmlns:a16="http://schemas.microsoft.com/office/drawing/2014/main" id="{3B764E28-86B6-BD4C-95C5-290529B1D5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024" y="2238186"/>
            <a:ext cx="1138422" cy="1743210"/>
          </a:xfrm>
          <a:prstGeom prst="rect">
            <a:avLst/>
          </a:prstGeom>
        </p:spPr>
      </p:pic>
      <p:pic>
        <p:nvPicPr>
          <p:cNvPr id="18" name="Townsend " descr="Andros Townsend. Shirt number: 10. Height: 1.81m. Weight: 79kg. Seasons in the Premier League: 12. Winners medals: 0. Nationality: England. Position: Midfielder. Date of birth: 16th July 1991.">
            <a:extLst>
              <a:ext uri="{FF2B5EF4-FFF2-40B4-BE49-F238E27FC236}">
                <a16:creationId xmlns:a16="http://schemas.microsoft.com/office/drawing/2014/main" id="{A919E35C-E37E-FC47-8117-34FB36B008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8" y="3456932"/>
            <a:ext cx="2256609" cy="328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ngs " descr="Danny Ings. Shirt number: 9. Height: 1.78m. Weight: 73kg. Seasons in the Premier League: 6. Winners medals: 0. Nationality: England. Position: Forward. Date of birth: 23rd July 1992.">
            <a:extLst>
              <a:ext uri="{FF2B5EF4-FFF2-40B4-BE49-F238E27FC236}">
                <a16:creationId xmlns:a16="http://schemas.microsoft.com/office/drawing/2014/main" id="{0DB03675-F1AA-F945-A274-75EE436688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205" y="3456932"/>
            <a:ext cx="2256609" cy="328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Wesley" descr="Wesley Moraes. Shirt number: 9. Height: 1.91m. Weight: 93kg. Seasons in the Premier League: 1. Winners medals: 0. Nationality: Brazil. Position: Forward. Date of birth: 26th November 1996.">
            <a:extLst>
              <a:ext uri="{FF2B5EF4-FFF2-40B4-BE49-F238E27FC236}">
                <a16:creationId xmlns:a16="http://schemas.microsoft.com/office/drawing/2014/main" id="{9A5B3BD8-7E41-C14C-A83C-7DAC0CC601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852" y="3456932"/>
            <a:ext cx="2256609" cy="328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Tarkowski " descr="James Tarkowski. Shirt number: 5. Height: 1.85m. Weight: 81kg. Seasons in the Premier League: 4. Winners medals: 0. Nationality: England. Position: Defender. Date of birth: 19th November 1992.">
            <a:extLst>
              <a:ext uri="{FF2B5EF4-FFF2-40B4-BE49-F238E27FC236}">
                <a16:creationId xmlns:a16="http://schemas.microsoft.com/office/drawing/2014/main" id="{9B6D3F3D-017A-B24A-B188-870775C575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8" y="113406"/>
            <a:ext cx="2256609" cy="328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Ogbonna" descr="Angelo Ogbonna. Shirt number: 21. Height: 1.91m. Weight: 86kg. Seasons in the Premier League: 5. Winners medals: 0. Nationality: Italy. Position: Defender. Date of birth: 23rd May 1988.">
            <a:extLst>
              <a:ext uri="{FF2B5EF4-FFF2-40B4-BE49-F238E27FC236}">
                <a16:creationId xmlns:a16="http://schemas.microsoft.com/office/drawing/2014/main" id="{0DF7A839-DAB9-D64A-8383-8A15488FE6F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205" y="113406"/>
            <a:ext cx="2256609" cy="328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Luiz" descr="David Luiz. Shirt number: 23. Height: 1.89m. Weight: 84kg. Seasons in the Premier League: 8. Winners medals: 1. Nationality: Brazil. Position: Defender. Date of birth: 22nd April 1987.">
            <a:extLst>
              <a:ext uri="{FF2B5EF4-FFF2-40B4-BE49-F238E27FC236}">
                <a16:creationId xmlns:a16="http://schemas.microsoft.com/office/drawing/2014/main" id="{76C94C58-859E-1F42-BF0B-BC38A2516C8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852" y="113406"/>
            <a:ext cx="2256609" cy="328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AFEFA0-0F54-7A4E-B9C9-810F119F7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424" y="8820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1" y="880306"/>
            <a:ext cx="4588302" cy="885600"/>
          </a:xfrm>
        </p:spPr>
        <p:txBody>
          <a:bodyPr anchor="ctr">
            <a:noAutofit/>
          </a:bodyPr>
          <a:lstStyle/>
          <a:p>
            <a:r>
              <a:rPr lang="en-GB" sz="3600" dirty="0"/>
              <a:t>Logical positions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B31-0E75-8346-A72C-4863980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4771467" cy="3362459"/>
          </a:xfrm>
        </p:spPr>
        <p:txBody>
          <a:bodyPr numCol="1">
            <a:noAutofit/>
          </a:bodyPr>
          <a:lstStyle/>
          <a:p>
            <a:r>
              <a:rPr lang="en-US" sz="1800" dirty="0"/>
              <a:t>The player weighing more than 90kg </a:t>
            </a:r>
            <a:br>
              <a:rPr lang="en-US" sz="1800" dirty="0"/>
            </a:br>
            <a:r>
              <a:rPr lang="en-US" sz="1800" dirty="0"/>
              <a:t>is not next to a Crystal Palace player.</a:t>
            </a:r>
          </a:p>
          <a:p>
            <a:r>
              <a:rPr lang="en-US" sz="1800" dirty="0"/>
              <a:t>The player who is older than 32 is between a player who does not play for Aston Villa and the player who is taller than 1.90m.</a:t>
            </a:r>
          </a:p>
          <a:p>
            <a:r>
              <a:rPr lang="en-US" sz="1800" dirty="0"/>
              <a:t>The sixth player is not </a:t>
            </a:r>
            <a:br>
              <a:rPr lang="en-US" sz="1800" dirty="0"/>
            </a:br>
            <a:r>
              <a:rPr lang="en-US" sz="1800" dirty="0"/>
              <a:t>a defender or a forward.      </a:t>
            </a:r>
          </a:p>
          <a:p>
            <a:r>
              <a:rPr lang="en-US" sz="1800" dirty="0"/>
              <a:t>The player who is older than </a:t>
            </a:r>
            <a:br>
              <a:rPr lang="en-US" sz="1800" dirty="0"/>
            </a:br>
            <a:r>
              <a:rPr lang="en-US" sz="1800" dirty="0"/>
              <a:t>32 is next to the player with </a:t>
            </a:r>
            <a:br>
              <a:rPr lang="en-US" sz="1800" dirty="0"/>
            </a:br>
            <a:r>
              <a:rPr lang="en-US" sz="1800" dirty="0"/>
              <a:t>a ‘square number’ on his shirt.    </a:t>
            </a:r>
          </a:p>
        </p:txBody>
      </p:sp>
      <p:pic>
        <p:nvPicPr>
          <p:cNvPr id="9" name="Formation">
            <a:extLst>
              <a:ext uri="{FF2B5EF4-FFF2-40B4-BE49-F238E27FC236}">
                <a16:creationId xmlns:a16="http://schemas.microsoft.com/office/drawing/2014/main" id="{3B764E28-86B6-BD4C-95C5-290529B1D5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301" y="4118897"/>
            <a:ext cx="1138422" cy="17432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F206A9-7273-2C4F-BE22-67A52D4F9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8365" y="5724166"/>
            <a:ext cx="1620000" cy="275933"/>
          </a:xfrm>
          <a:prstGeom prst="rect">
            <a:avLst/>
          </a:prstGeom>
          <a:ln w="222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4" name="Townsend" descr="Andros Townsend. Shirt number: 10. Height: 1.81m. Weight: 79kg. Seasons in the Premier League: 12. Winners medals: 0. Nationality: England. Position: Midfielder. Date of birth: 16th July 1991.">
            <a:extLst>
              <a:ext uri="{FF2B5EF4-FFF2-40B4-BE49-F238E27FC236}">
                <a16:creationId xmlns:a16="http://schemas.microsoft.com/office/drawing/2014/main" id="{30BCBD14-B52E-264B-AEA4-D4B366633E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8" y="3466502"/>
            <a:ext cx="2263614" cy="218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5C4B8F-24F0-AD4E-8CF4-30FE35FECA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1012" y="5724166"/>
            <a:ext cx="1620000" cy="275933"/>
          </a:xfrm>
          <a:prstGeom prst="rect">
            <a:avLst/>
          </a:prstGeom>
          <a:ln w="222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5" name="Ings" descr="Danny Ings. Shirt number: 9. Height: 1.78m. Weight: 73kg. Seasons in the Premier League: 6. Winners medals: 0. Nationality: England. Position: Forward. Date of birth: 23rd July 1992.">
            <a:extLst>
              <a:ext uri="{FF2B5EF4-FFF2-40B4-BE49-F238E27FC236}">
                <a16:creationId xmlns:a16="http://schemas.microsoft.com/office/drawing/2014/main" id="{152A21FC-9678-B54C-930D-DCAF586210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671" y="3466502"/>
            <a:ext cx="2263614" cy="218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87AFCA8-F3E0-D744-AAA0-7E154A610F04}"/>
              </a:ext>
            </a:extLst>
          </p:cNvPr>
          <p:cNvSpPr>
            <a:spLocks/>
          </p:cNvSpPr>
          <p:nvPr/>
        </p:nvSpPr>
        <p:spPr>
          <a:xfrm>
            <a:off x="7981950" y="5446582"/>
            <a:ext cx="700546" cy="11314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B1BF1ED-A47F-FB46-A7C7-FB9D288685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659" y="5724166"/>
            <a:ext cx="1620000" cy="275933"/>
          </a:xfrm>
          <a:prstGeom prst="rect">
            <a:avLst/>
          </a:prstGeom>
          <a:ln w="222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7" name="Wesley" descr="Wesley Moraes. Shirt number: 9. Height: 1.91m. Weight: 93kg. Seasons in the Premier League: 1. Winners medals: 0. Nationality: Brazil. Position: Forward. Date of birth: 26th November 1996.">
            <a:extLst>
              <a:ext uri="{FF2B5EF4-FFF2-40B4-BE49-F238E27FC236}">
                <a16:creationId xmlns:a16="http://schemas.microsoft.com/office/drawing/2014/main" id="{B023809C-0E10-3948-AE5A-459A43D827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852" y="3466502"/>
            <a:ext cx="2263614" cy="218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D3A8E87-74C7-A244-B380-22EF80DC5645}"/>
              </a:ext>
            </a:extLst>
          </p:cNvPr>
          <p:cNvSpPr>
            <a:spLocks/>
          </p:cNvSpPr>
          <p:nvPr/>
        </p:nvSpPr>
        <p:spPr>
          <a:xfrm>
            <a:off x="5632303" y="5446582"/>
            <a:ext cx="730429" cy="11314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30812CF-CF3C-A84C-B1BC-7B00A01B7D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8365" y="2995713"/>
            <a:ext cx="1620000" cy="275933"/>
          </a:xfrm>
          <a:prstGeom prst="rect">
            <a:avLst/>
          </a:prstGeom>
          <a:ln w="222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8" name="Tarkowski" descr="James Tarkowski. Shirt number: 5. Height: 1.85m. Weight: 81kg. Seasons in the Premier League: 4. Winners medals: 0. Nationality: England. Position: Defender. Date of birth: 19th November 1992.">
            <a:extLst>
              <a:ext uri="{FF2B5EF4-FFF2-40B4-BE49-F238E27FC236}">
                <a16:creationId xmlns:a16="http://schemas.microsoft.com/office/drawing/2014/main" id="{05D19576-D76A-434E-9E07-6075D65F2C9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8" y="740056"/>
            <a:ext cx="2263614" cy="218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02743FE-A049-3549-AF5E-7DC54CA6AE8B}"/>
              </a:ext>
            </a:extLst>
          </p:cNvPr>
          <p:cNvSpPr>
            <a:spLocks/>
          </p:cNvSpPr>
          <p:nvPr/>
        </p:nvSpPr>
        <p:spPr>
          <a:xfrm>
            <a:off x="10267950" y="2722602"/>
            <a:ext cx="727161" cy="11314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3D9491B-8CC3-5C4A-AE0A-753565979D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1012" y="2995713"/>
            <a:ext cx="1620000" cy="275933"/>
          </a:xfrm>
          <a:prstGeom prst="rect">
            <a:avLst/>
          </a:prstGeom>
          <a:ln w="222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9" name="Ogbonna" descr="Angelo Ogbonna. Shirt number: 21. Height: 1.91m. Weight: 86kg. Seasons in the Premier League: 5. Winners medals: 0. Nationality: Italy. Position: Defender. Date of birth: 23rd May 1988.">
            <a:extLst>
              <a:ext uri="{FF2B5EF4-FFF2-40B4-BE49-F238E27FC236}">
                <a16:creationId xmlns:a16="http://schemas.microsoft.com/office/drawing/2014/main" id="{B2482493-1B40-264E-875C-8980E787007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205" y="740056"/>
            <a:ext cx="2263614" cy="218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A177987-7097-1741-97E4-1E054C28CC80}"/>
              </a:ext>
            </a:extLst>
          </p:cNvPr>
          <p:cNvSpPr>
            <a:spLocks/>
          </p:cNvSpPr>
          <p:nvPr/>
        </p:nvSpPr>
        <p:spPr>
          <a:xfrm>
            <a:off x="8058150" y="2722602"/>
            <a:ext cx="712001" cy="11314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C6C7F56-9876-FA4E-9933-1AE9E2557F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659" y="2995713"/>
            <a:ext cx="1620000" cy="275933"/>
          </a:xfrm>
          <a:prstGeom prst="rect">
            <a:avLst/>
          </a:prstGeom>
          <a:ln w="222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1" name="Luiz" descr="David Luiz. Shirt number: 23. Height: 1.89m. Weight: 84kg. Seasons in the Premier League: 8. Winners medals: 1. Nationality: Brazil. Position: Defender. Date of birth: 22nd April 1987.">
            <a:extLst>
              <a:ext uri="{FF2B5EF4-FFF2-40B4-BE49-F238E27FC236}">
                <a16:creationId xmlns:a16="http://schemas.microsoft.com/office/drawing/2014/main" id="{943AED9A-3965-DB46-84FF-08716C132E7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852" y="740056"/>
            <a:ext cx="2263614" cy="218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5FE3981-CA26-E048-B982-CB121B933385}"/>
              </a:ext>
            </a:extLst>
          </p:cNvPr>
          <p:cNvSpPr>
            <a:spLocks/>
          </p:cNvSpPr>
          <p:nvPr/>
        </p:nvSpPr>
        <p:spPr>
          <a:xfrm>
            <a:off x="5702412" y="2722602"/>
            <a:ext cx="711732" cy="11314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B9D5B53-4283-954E-BC3B-39C330477B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3424" y="882000"/>
            <a:ext cx="889000" cy="889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5422C52-B7EF-6647-9A8B-C82C85774419}"/>
              </a:ext>
            </a:extLst>
          </p:cNvPr>
          <p:cNvSpPr>
            <a:spLocks/>
          </p:cNvSpPr>
          <p:nvPr/>
        </p:nvSpPr>
        <p:spPr>
          <a:xfrm>
            <a:off x="10226940" y="5448125"/>
            <a:ext cx="720000" cy="111600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880307"/>
            <a:ext cx="5168963" cy="769441"/>
          </a:xfrm>
        </p:spPr>
        <p:txBody>
          <a:bodyPr>
            <a:noAutofit/>
          </a:bodyPr>
          <a:lstStyle/>
          <a:p>
            <a:r>
              <a:rPr lang="en-GB" dirty="0"/>
              <a:t>Car share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B31-0E75-8346-A72C-4863980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11118163" cy="3277820"/>
          </a:xfrm>
        </p:spPr>
        <p:txBody>
          <a:bodyPr numCol="1" spcCol="18000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You are a Player Liaison Officer and have been asked to drive three goalkeepers to a training session.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Disaster! You have a problem with your car suspension and can only take the two lightest goalies. </a:t>
            </a:r>
            <a:br>
              <a:rPr lang="en-US" sz="1800" dirty="0"/>
            </a:b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800" dirty="0"/>
              <a:t>Schmeichel and </a:t>
            </a:r>
            <a:r>
              <a:rPr lang="en-US" sz="1800" dirty="0" err="1"/>
              <a:t>Krul</a:t>
            </a:r>
            <a:r>
              <a:rPr lang="en-US" sz="1800" dirty="0"/>
              <a:t> together weigh 173kg.</a:t>
            </a:r>
          </a:p>
          <a:p>
            <a:pPr>
              <a:spcAft>
                <a:spcPts val="600"/>
              </a:spcAft>
            </a:pPr>
            <a:r>
              <a:rPr lang="en-US" sz="1800" dirty="0" err="1"/>
              <a:t>Krul</a:t>
            </a:r>
            <a:r>
              <a:rPr lang="en-US" sz="1800" dirty="0"/>
              <a:t> and Ryan together weigh 166kg.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Ryan and Schmeichel together weigh 171kg.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b="1" dirty="0"/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1" dirty="0"/>
              <a:t>What is the weight of each player?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1" dirty="0"/>
              <a:t>Who will be left behind?</a:t>
            </a:r>
          </a:p>
        </p:txBody>
      </p:sp>
      <p:pic>
        <p:nvPicPr>
          <p:cNvPr id="35" name="Ryan" descr="Mat Ryan. Shirt number: 1. Height: 1.84m. Weight: Hidden. Seasons in the Premier League: 3. Winners medals: 0. Nationality: Australia. Position: Goalkeeper. Date of birth: 8th April 1992.">
            <a:extLst>
              <a:ext uri="{FF2B5EF4-FFF2-40B4-BE49-F238E27FC236}">
                <a16:creationId xmlns:a16="http://schemas.microsoft.com/office/drawing/2014/main" id="{152A21FC-9678-B54C-930D-DCAF586210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4638" y="2920320"/>
            <a:ext cx="2102400" cy="3062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Krul" descr="Tim Krul. Shirt number: 1. Height: 1.88m. Weight: Hidden. Seasons in the Premier League: 11. Winners medals: 0. Nationality: Netherlands. Position: Goalkeeper. Date of birth: 3rd April 1988.">
            <a:extLst>
              <a:ext uri="{FF2B5EF4-FFF2-40B4-BE49-F238E27FC236}">
                <a16:creationId xmlns:a16="http://schemas.microsoft.com/office/drawing/2014/main" id="{05D19576-D76A-434E-9E07-6075D65F2C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7435" y="2920320"/>
            <a:ext cx="2102400" cy="3062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Schmeichel" descr="Kasper Schmeichel. Shirt number: 1. Height: 1.89m. Weight: Hidden. Seasons in the Premier League: 12. Winners medals: 1. Nationality: Denmark. Position: Goalkeeper. Date of birth: 5th November 1986.">
            <a:extLst>
              <a:ext uri="{FF2B5EF4-FFF2-40B4-BE49-F238E27FC236}">
                <a16:creationId xmlns:a16="http://schemas.microsoft.com/office/drawing/2014/main" id="{943AED9A-3965-DB46-84FF-08716C132E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0232" y="2920320"/>
            <a:ext cx="2102400" cy="3062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7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880307"/>
            <a:ext cx="5168963" cy="769441"/>
          </a:xfrm>
        </p:spPr>
        <p:txBody>
          <a:bodyPr>
            <a:noAutofit/>
          </a:bodyPr>
          <a:lstStyle/>
          <a:p>
            <a:r>
              <a:rPr lang="en-GB" dirty="0"/>
              <a:t>Successful shots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B9B31-0E75-8346-A72C-486398010C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000" y="1843200"/>
                <a:ext cx="4771467" cy="4176528"/>
              </a:xfrm>
            </p:spPr>
            <p:txBody>
              <a:bodyPr numCol="1"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As the Manager you want to buy a fantastic new goal scorer in the transfer window. </a:t>
                </a:r>
              </a:p>
              <a:p>
                <a:pPr marL="0" indent="0">
                  <a:buNone/>
                </a:pPr>
                <a:r>
                  <a:rPr lang="en-US" sz="1800" dirty="0"/>
                  <a:t>You watch some matches and notice that: 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800" dirty="0"/>
                  <a:t>Sterling scores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 of 12 attempts at goal.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800" dirty="0"/>
                  <a:t>Maddison scores 20% of 25 shots.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800" dirty="0" err="1"/>
                  <a:t>Mané</a:t>
                </a:r>
                <a:r>
                  <a:rPr lang="en-US" sz="1800" dirty="0"/>
                  <a:t> scores 0.75 of 8 shots on goal.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800" dirty="0" err="1"/>
                  <a:t>Kanté</a:t>
                </a:r>
                <a:r>
                  <a:rPr lang="en-US" sz="1800" dirty="0"/>
                  <a:t> scores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/>
                  <a:t> of 20 attempts.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1800" dirty="0"/>
                  <a:t>Wood scores 40% of 30 shots.</a:t>
                </a:r>
              </a:p>
              <a:p>
                <a:r>
                  <a:rPr lang="en-US" sz="1800" dirty="0"/>
                  <a:t>Haller scores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dirty="0"/>
                  <a:t> of 35 attempts.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You choose the tallest player – have you made the right choice?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B9B31-0E75-8346-A72C-486398010C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000" y="1843200"/>
                <a:ext cx="4771467" cy="4176528"/>
              </a:xfrm>
              <a:blipFill>
                <a:blip r:embed="rId3"/>
                <a:stretch>
                  <a:fillRect l="-796" t="-303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Wood" descr="Chris Wood. Shirt number: 9. Height: 1.91m. Weight: 81kg. Seasons in the Premier League: 8. Winners medals: 0. Nationality: New Zealand. Position: Forward. Date of birth: 7th December 1991.">
            <a:extLst>
              <a:ext uri="{FF2B5EF4-FFF2-40B4-BE49-F238E27FC236}">
                <a16:creationId xmlns:a16="http://schemas.microsoft.com/office/drawing/2014/main" id="{30BCBD14-B52E-264B-AEA4-D4B366633E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8" y="3456932"/>
            <a:ext cx="2257200" cy="3287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Kanté" descr="N'Golo Kanté. Shirt number: 7. Height: 1.68m. Weight: 70kg. Seasons in the Premier League: 5. Winners medals: 2. Nationality: France. Position: Midfielder. Date of birth: 29th March 1991.">
            <a:extLst>
              <a:ext uri="{FF2B5EF4-FFF2-40B4-BE49-F238E27FC236}">
                <a16:creationId xmlns:a16="http://schemas.microsoft.com/office/drawing/2014/main" id="{152A21FC-9678-B54C-930D-DCAF586210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205" y="3456932"/>
            <a:ext cx="2257200" cy="3287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Maddison">
            <a:extLst>
              <a:ext uri="{FF2B5EF4-FFF2-40B4-BE49-F238E27FC236}">
                <a16:creationId xmlns:a16="http://schemas.microsoft.com/office/drawing/2014/main" id="{B023809C-0E10-3948-AE5A-459A43D82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52" y="3456932"/>
            <a:ext cx="2257200" cy="3287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Sterling" descr="Raheem Sterling. Shirt number: 7. Height: 1.70m. Weight: 69kg. Seasons in the Premier League: 9. Winners medals: 2. Nationality: England. Position: Forward. Date of birth: 8th December 1994.">
            <a:extLst>
              <a:ext uri="{FF2B5EF4-FFF2-40B4-BE49-F238E27FC236}">
                <a16:creationId xmlns:a16="http://schemas.microsoft.com/office/drawing/2014/main" id="{05D19576-D76A-434E-9E07-6075D65F2C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8" y="113406"/>
            <a:ext cx="2257200" cy="3287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Mané" descr="Sadio Mané. Shirt number: 10. Height: 1.75m. Weight: 69kg. Seasons in the Premier League: 6. Winners medals: 0. Nationality: Senegal. Position: Forward. Date of birth: 10th April 1992.">
            <a:extLst>
              <a:ext uri="{FF2B5EF4-FFF2-40B4-BE49-F238E27FC236}">
                <a16:creationId xmlns:a16="http://schemas.microsoft.com/office/drawing/2014/main" id="{B2482493-1B40-264E-875C-8980E787007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205" y="113406"/>
            <a:ext cx="2257200" cy="3287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Haller" descr="Sébastien Haller. Shirt number: 22. Height: 1.90m. Weight: 82kg. Seasons in the Premier League: 1. Winners medals: 0. Nationality: France. Position: Forward. Date of birth: 22nd June 1994.">
            <a:extLst>
              <a:ext uri="{FF2B5EF4-FFF2-40B4-BE49-F238E27FC236}">
                <a16:creationId xmlns:a16="http://schemas.microsoft.com/office/drawing/2014/main" id="{943AED9A-3965-DB46-84FF-08716C132E7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852" y="113406"/>
            <a:ext cx="2257200" cy="3287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0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1" y="880306"/>
            <a:ext cx="4107852" cy="885600"/>
          </a:xfrm>
        </p:spPr>
        <p:txBody>
          <a:bodyPr anchor="ctr">
            <a:noAutofit/>
          </a:bodyPr>
          <a:lstStyle/>
          <a:p>
            <a:r>
              <a:rPr lang="en-GB" sz="3800" dirty="0"/>
              <a:t>Player mascots 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B31-0E75-8346-A72C-4863980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4771467" cy="164404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1800" dirty="0"/>
              <a:t>As the Kit Manager, you are </a:t>
            </a:r>
            <a:r>
              <a:rPr lang="en-US" sz="1800" dirty="0" err="1"/>
              <a:t>organising</a:t>
            </a:r>
            <a:r>
              <a:rPr lang="en-US" sz="1800" dirty="0"/>
              <a:t> the kits for the child mascots for these players </a:t>
            </a:r>
            <a:br>
              <a:rPr lang="en-US" sz="1800" dirty="0"/>
            </a:br>
            <a:r>
              <a:rPr lang="en-US" sz="1800" dirty="0"/>
              <a:t>at the next match.</a:t>
            </a:r>
          </a:p>
          <a:p>
            <a:pPr marL="0" indent="0">
              <a:buNone/>
            </a:pPr>
            <a:r>
              <a:rPr lang="en-US" sz="1800" dirty="0"/>
              <a:t>Each child mascot is half the height and weight of the player they will walk out with. </a:t>
            </a:r>
          </a:p>
        </p:txBody>
      </p:sp>
      <p:pic>
        <p:nvPicPr>
          <p:cNvPr id="34" name="Heung-Min" descr="Son Heung-Min. Shirt number: 7. Height: 1.83m. Weight: 78kg. Seasons in the Premier League: 5. Winners medals: 0. Nationality: South Korea. Position: Forward. Date of birth: 8th July 1992.">
            <a:extLst>
              <a:ext uri="{FF2B5EF4-FFF2-40B4-BE49-F238E27FC236}">
                <a16:creationId xmlns:a16="http://schemas.microsoft.com/office/drawing/2014/main" id="{30BCBD14-B52E-264B-AEA4-D4B366633E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8" y="3456933"/>
            <a:ext cx="2257200" cy="3287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Aké " descr="Nathan Aké. Shirt number: 5. Height: 1.80m. Weight: 75kg. Seasons in the Premier League: 8. Winners medals: 0. Nationality: Netherlands. Position: Defender. Date of birth: 18th February 1995.">
            <a:extLst>
              <a:ext uri="{FF2B5EF4-FFF2-40B4-BE49-F238E27FC236}">
                <a16:creationId xmlns:a16="http://schemas.microsoft.com/office/drawing/2014/main" id="{152A21FC-9678-B54C-930D-DCAF586210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205" y="3456933"/>
            <a:ext cx="2257200" cy="3287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Cantwell" descr="Todd Cantwell. Shirt number: 14. Height: 1.77m. Weight: 70kg. Seasons in the Premier League: 1. Winners medals: 0. Nationality: England. Position: Midfielder. Date of birth: 27th February 1998.">
            <a:extLst>
              <a:ext uri="{FF2B5EF4-FFF2-40B4-BE49-F238E27FC236}">
                <a16:creationId xmlns:a16="http://schemas.microsoft.com/office/drawing/2014/main" id="{B023809C-0E10-3948-AE5A-459A43D827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852" y="3456932"/>
            <a:ext cx="2257200" cy="3287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Digne" descr="Lucas Digne. Shirt number: 12. Height: 1.78m. Weight: 74kg. Seasons in the Premier League: 2. Winners medals: 0. Nationality: France. Position: Defender. Date of birth: 20th July 1993.">
            <a:extLst>
              <a:ext uri="{FF2B5EF4-FFF2-40B4-BE49-F238E27FC236}">
                <a16:creationId xmlns:a16="http://schemas.microsoft.com/office/drawing/2014/main" id="{05D19576-D76A-434E-9E07-6075D65F2C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8" y="113406"/>
            <a:ext cx="2257200" cy="3287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Maguire" descr="Harry Maguire. Shirt number: 5. Height: 1.94m. Weight: 100kg. Seasons in the Premier League: 5. Winners medals: 0. Nationality: England. Position: Defender. Date of birth: 5th March 1993.">
            <a:extLst>
              <a:ext uri="{FF2B5EF4-FFF2-40B4-BE49-F238E27FC236}">
                <a16:creationId xmlns:a16="http://schemas.microsoft.com/office/drawing/2014/main" id="{B2482493-1B40-264E-875C-8980E78700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205" y="113406"/>
            <a:ext cx="2257200" cy="3287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Ryan" descr="Mat Ryan. Shirt number: 1. Height: 1.84m. Weight: 82kg. Seasons in the Premier League: 3. Winners medals: 0. Nationality: Australia. Position: Goalkeeper. Date of birth: 8th April 1992.">
            <a:extLst>
              <a:ext uri="{FF2B5EF4-FFF2-40B4-BE49-F238E27FC236}">
                <a16:creationId xmlns:a16="http://schemas.microsoft.com/office/drawing/2014/main" id="{943AED9A-3965-DB46-84FF-08716C132E7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852" y="113406"/>
            <a:ext cx="2257200" cy="3287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18892F-184E-CE46-965E-56220D4BE1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424" y="8820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1" y="880306"/>
            <a:ext cx="4107852" cy="885600"/>
          </a:xfrm>
        </p:spPr>
        <p:txBody>
          <a:bodyPr anchor="ctr">
            <a:noAutofit/>
          </a:bodyPr>
          <a:lstStyle/>
          <a:p>
            <a:r>
              <a:rPr lang="en-GB" sz="3800" dirty="0"/>
              <a:t>Player mascots 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B31-0E75-8346-A72C-4863980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4771467" cy="3239348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1800" dirty="0"/>
              <a:t>Remember that the mascots are half the height and weight of their player. </a:t>
            </a:r>
          </a:p>
          <a:p>
            <a:pPr marL="0" indent="0">
              <a:buNone/>
            </a:pPr>
            <a:r>
              <a:rPr lang="en-US" sz="1800" dirty="0"/>
              <a:t>This particular mascot kit has been made </a:t>
            </a:r>
            <a:br>
              <a:rPr lang="en-US" sz="1800" dirty="0"/>
            </a:br>
            <a:r>
              <a:rPr lang="en-US" sz="1800" dirty="0"/>
              <a:t>for a player mascot who is: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Taller than 90cm.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Weighs less than 40kg.</a:t>
            </a:r>
          </a:p>
          <a:p>
            <a:r>
              <a:rPr lang="en-US" sz="1800" dirty="0"/>
              <a:t>With a player who is older than 27.</a:t>
            </a:r>
          </a:p>
          <a:p>
            <a:pPr marL="0" indent="0">
              <a:buNone/>
            </a:pPr>
            <a:r>
              <a:rPr lang="en-US" sz="1800" b="1" dirty="0"/>
              <a:t>Which player will be able to present </a:t>
            </a:r>
            <a:br>
              <a:rPr lang="en-US" sz="1800" b="1" dirty="0"/>
            </a:br>
            <a:r>
              <a:rPr lang="en-US" sz="1800" b="1" dirty="0"/>
              <a:t>their child mascot with this kit?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DA4EA99-BA43-A64A-9D8B-75D38FB5D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432" y="5724166"/>
            <a:ext cx="1620000" cy="275933"/>
          </a:xfrm>
          <a:prstGeom prst="rect">
            <a:avLst/>
          </a:prstGeom>
          <a:ln w="222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FB73AAC-0E10-F647-87FE-50621F325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0079" y="5724165"/>
            <a:ext cx="1620000" cy="275933"/>
          </a:xfrm>
          <a:prstGeom prst="rect">
            <a:avLst/>
          </a:prstGeom>
          <a:ln w="222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8D36445-6EAC-3749-B7BE-60D9859BA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726" y="5724165"/>
            <a:ext cx="1620000" cy="275933"/>
          </a:xfrm>
          <a:prstGeom prst="rect">
            <a:avLst/>
          </a:prstGeom>
          <a:ln w="222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3" name="Heung-Min" descr="Son Heung-Min. Shirt number: 7. Height: 1.83m. Weight: 78kg. Seasons in the Premier League: 5. Winners medals: 0. Nationality: South Korea. Position: Forward. Date of birth: 8th July 1992.">
            <a:extLst>
              <a:ext uri="{FF2B5EF4-FFF2-40B4-BE49-F238E27FC236}">
                <a16:creationId xmlns:a16="http://schemas.microsoft.com/office/drawing/2014/main" id="{1C266775-9F94-8044-A7E4-FB0E5E6002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8" y="3468508"/>
            <a:ext cx="2261748" cy="2179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E0E3813-5055-2C41-A603-1B1867DD42DF}"/>
              </a:ext>
            </a:extLst>
          </p:cNvPr>
          <p:cNvSpPr>
            <a:spLocks/>
          </p:cNvSpPr>
          <p:nvPr/>
        </p:nvSpPr>
        <p:spPr>
          <a:xfrm>
            <a:off x="10279757" y="5448125"/>
            <a:ext cx="720000" cy="111600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Aké " descr="Nathan Aké. Shirt number: 5. Height: 1.80m. Weight: 75kg. Seasons in the Premier League: 8. Winners medals: 0. Nationality: Netherlands. Position: Defender. Date of birth: 18th February 1995.">
            <a:extLst>
              <a:ext uri="{FF2B5EF4-FFF2-40B4-BE49-F238E27FC236}">
                <a16:creationId xmlns:a16="http://schemas.microsoft.com/office/drawing/2014/main" id="{28F28C32-88D9-494A-BAA4-EDED79106E4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205" y="3468508"/>
            <a:ext cx="2261748" cy="2179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77693CB8-CAF3-D044-9227-1C7C35A3567E}"/>
              </a:ext>
            </a:extLst>
          </p:cNvPr>
          <p:cNvSpPr>
            <a:spLocks/>
          </p:cNvSpPr>
          <p:nvPr/>
        </p:nvSpPr>
        <p:spPr>
          <a:xfrm>
            <a:off x="7986635" y="5448125"/>
            <a:ext cx="720000" cy="111600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Cantwell" descr="Todd Cantwell. Shirt number: 14. Height: 1.77m. Weight: 70kg. Seasons in the Premier League: 1. Winners medals: 0. Nationality: England. Position: Midfielder. Date of birth: 27th February 1998.">
            <a:extLst>
              <a:ext uri="{FF2B5EF4-FFF2-40B4-BE49-F238E27FC236}">
                <a16:creationId xmlns:a16="http://schemas.microsoft.com/office/drawing/2014/main" id="{9A2E5F47-C082-314F-A1DB-69A7D1ED015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852" y="3468508"/>
            <a:ext cx="2261748" cy="2179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287A205-15EF-4D46-94C5-24DAA9D24EDD}"/>
              </a:ext>
            </a:extLst>
          </p:cNvPr>
          <p:cNvSpPr>
            <a:spLocks/>
          </p:cNvSpPr>
          <p:nvPr/>
        </p:nvSpPr>
        <p:spPr>
          <a:xfrm>
            <a:off x="5694273" y="5448125"/>
            <a:ext cx="720000" cy="111600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AA29B38-21FC-D244-8445-CE1CB53ED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726" y="2995713"/>
            <a:ext cx="1620000" cy="275933"/>
          </a:xfrm>
          <a:prstGeom prst="rect">
            <a:avLst/>
          </a:prstGeom>
          <a:ln w="222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5F0B5CE-F6E6-8843-9CE8-760CAC35F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432" y="2995713"/>
            <a:ext cx="1620000" cy="275933"/>
          </a:xfrm>
          <a:prstGeom prst="rect">
            <a:avLst/>
          </a:prstGeom>
          <a:ln w="222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0B81533-AF91-DC4E-9E7A-BC3757BE7A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0079" y="2995713"/>
            <a:ext cx="1620000" cy="275933"/>
          </a:xfrm>
          <a:prstGeom prst="rect">
            <a:avLst/>
          </a:prstGeom>
          <a:ln w="222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6" name="Digne" descr="Lucas Digne. Shirt number: 12. Height: 1.78m. Weight: 74kg. Seasons in the Premier League: 2. Winners medals: 0. Nationality: France. Position: Defender. Date of birth: 20th July 1993.">
            <a:extLst>
              <a:ext uri="{FF2B5EF4-FFF2-40B4-BE49-F238E27FC236}">
                <a16:creationId xmlns:a16="http://schemas.microsoft.com/office/drawing/2014/main" id="{88668C46-9A15-A94D-9867-5AD75A717BC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8" y="740056"/>
            <a:ext cx="2261748" cy="2179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E7F209F-C34C-5D4E-8A69-5AB3DEDB4B2B}"/>
              </a:ext>
            </a:extLst>
          </p:cNvPr>
          <p:cNvSpPr>
            <a:spLocks/>
          </p:cNvSpPr>
          <p:nvPr/>
        </p:nvSpPr>
        <p:spPr>
          <a:xfrm>
            <a:off x="10370891" y="2721706"/>
            <a:ext cx="720000" cy="111600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Maguire" descr="Harry Maguire. Shirt number: 5. Height: 1.94m. Weight: 100kg. Seasons in the Premier League: 5. Winners medals: 0. Nationality: England. Position: Defender. Date of birth: 5th March 1993.">
            <a:extLst>
              <a:ext uri="{FF2B5EF4-FFF2-40B4-BE49-F238E27FC236}">
                <a16:creationId xmlns:a16="http://schemas.microsoft.com/office/drawing/2014/main" id="{CC01138C-2247-964E-84A2-6F44783B4FF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205" y="740056"/>
            <a:ext cx="2261748" cy="2179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32C1C68-D5F8-8F4D-B1E3-D7A2FFDE5BB4}"/>
              </a:ext>
            </a:extLst>
          </p:cNvPr>
          <p:cNvSpPr>
            <a:spLocks/>
          </p:cNvSpPr>
          <p:nvPr/>
        </p:nvSpPr>
        <p:spPr>
          <a:xfrm>
            <a:off x="8022542" y="2721706"/>
            <a:ext cx="720000" cy="111600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Ryan" descr="Mat Ryan. Shirt number: 1. Height: 1.84m. Weight: 82kg. Seasons in the Premier League: 3. Winners medals: 0. Nationality: Australia. Position: Goalkeeper. Date of birth: 8th April 1992.">
            <a:extLst>
              <a:ext uri="{FF2B5EF4-FFF2-40B4-BE49-F238E27FC236}">
                <a16:creationId xmlns:a16="http://schemas.microsoft.com/office/drawing/2014/main" id="{670FD1E5-E81D-B046-8C0C-B4A3B7F2B94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852" y="740056"/>
            <a:ext cx="2261748" cy="2179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D64A85F-3D4D-F148-983E-B206FBB8BC12}"/>
              </a:ext>
            </a:extLst>
          </p:cNvPr>
          <p:cNvSpPr>
            <a:spLocks/>
          </p:cNvSpPr>
          <p:nvPr/>
        </p:nvSpPr>
        <p:spPr>
          <a:xfrm>
            <a:off x="5682801" y="2721706"/>
            <a:ext cx="720000" cy="111600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0F2833-5939-2240-B9CD-A6EB1956E9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3424" y="8820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880307"/>
            <a:ext cx="6712299" cy="882000"/>
          </a:xfrm>
        </p:spPr>
        <p:txBody>
          <a:bodyPr anchor="ctr"/>
          <a:lstStyle/>
          <a:p>
            <a:r>
              <a:rPr lang="en-GB" dirty="0"/>
              <a:t>Defensive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B31-0E75-8346-A72C-4863980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11118163" cy="700091"/>
          </a:xfrm>
        </p:spPr>
        <p:txBody>
          <a:bodyPr numCol="1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As a Scout you’ve been asked to identify two defenders for a club to approach in the transfer window. They’ve made the assumption that right footed defenders are the best option.</a:t>
            </a:r>
          </a:p>
        </p:txBody>
      </p:sp>
      <p:pic>
        <p:nvPicPr>
          <p:cNvPr id="51" name="Boly" descr="Willy Boly. Shirt number: 15. Height: 1.95m. Weight: 97kg. Seasons in the Premier League: 2. Winners medals: 0. Nationality: France. Position: Defender. Date of birth: 3rd February 1991.">
            <a:extLst>
              <a:ext uri="{FF2B5EF4-FFF2-40B4-BE49-F238E27FC236}">
                <a16:creationId xmlns:a16="http://schemas.microsoft.com/office/drawing/2014/main" id="{F59EEC87-A914-F745-98BC-910BE7A3E8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6347" y="2688961"/>
            <a:ext cx="2224475" cy="32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Ogbonna" descr="Angelo Ogbonna. Shirt number: 21. Height: 1.91m. Weight: 86kg. Seasons in the Premier League: 5. Winners medals: 0. Nationality: Italy. Position: Defender. Date of birth: 23rd May 1988.">
            <a:extLst>
              <a:ext uri="{FF2B5EF4-FFF2-40B4-BE49-F238E27FC236}">
                <a16:creationId xmlns:a16="http://schemas.microsoft.com/office/drawing/2014/main" id="{E36689A1-3F24-0440-8D22-B9839B625F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055" y="2688961"/>
            <a:ext cx="2224475" cy="32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Bertrand" descr="Ryan Bertrand. Shirt number: 21. Height: 1.79m. Weight: 85kg. Seasons in the Premier League: 15. Winners medals: 0. Nationality: England. Position: Defender. Date of birth: 5th August 1989.">
            <a:extLst>
              <a:ext uri="{FF2B5EF4-FFF2-40B4-BE49-F238E27FC236}">
                <a16:creationId xmlns:a16="http://schemas.microsoft.com/office/drawing/2014/main" id="{2BE01AAA-8BAA-B34B-A423-EC32EDC590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3763" y="2688961"/>
            <a:ext cx="2224475" cy="32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Schär" descr="Fabian Schär. Shirt number: 5. Height: 1.88m. Weight: 84kg. Seasons in the Premier League: 2. Winners medals: 0. Nationality: Switzerland. Position: Defender. Date of birth: 20th December 1991.">
            <a:extLst>
              <a:ext uri="{FF2B5EF4-FFF2-40B4-BE49-F238E27FC236}">
                <a16:creationId xmlns:a16="http://schemas.microsoft.com/office/drawing/2014/main" id="{E64DCE3A-B663-9C46-9BD3-C00F845B9A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471" y="2688961"/>
            <a:ext cx="2224475" cy="32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Aké" descr="Nathan Aké. Shirt number: 5. Height: 1.80m. Weight: 75kg. Seasons in the Premier League: 8. Winners medals: 0. Nationality: Netherlands. Position: Defender. Date of birth: 18th February 1995.">
            <a:extLst>
              <a:ext uri="{FF2B5EF4-FFF2-40B4-BE49-F238E27FC236}">
                <a16:creationId xmlns:a16="http://schemas.microsoft.com/office/drawing/2014/main" id="{911F3C23-7C5C-2B42-86CB-D42459492E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179" y="2688961"/>
            <a:ext cx="2224475" cy="32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4E5551-DDA1-8F40-A0AC-F997D3B742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424" y="8820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Maths">
  <a:themeElements>
    <a:clrScheme name="Premier League">
      <a:dk1>
        <a:srgbClr val="37003C"/>
      </a:dk1>
      <a:lt1>
        <a:srgbClr val="FFFFFF"/>
      </a:lt1>
      <a:dk2>
        <a:srgbClr val="05F0FF"/>
      </a:dk2>
      <a:lt2>
        <a:srgbClr val="EBEBE4"/>
      </a:lt2>
      <a:accent1>
        <a:srgbClr val="37003C"/>
      </a:accent1>
      <a:accent2>
        <a:srgbClr val="05F0FF"/>
      </a:accent2>
      <a:accent3>
        <a:srgbClr val="FF005A"/>
      </a:accent3>
      <a:accent4>
        <a:srgbClr val="EBFF00"/>
      </a:accent4>
      <a:accent5>
        <a:srgbClr val="00FF87"/>
      </a:accent5>
      <a:accent6>
        <a:srgbClr val="871D48"/>
      </a:accent6>
      <a:hlink>
        <a:srgbClr val="37003C"/>
      </a:hlink>
      <a:folHlink>
        <a:srgbClr val="3700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Purple">
      <a:srgbClr val="382738"/>
    </a:custClr>
    <a:custClr name="Dark Blue">
      <a:srgbClr val="267888"/>
    </a:custClr>
    <a:custClr name="Dark Red">
      <a:srgbClr val="881D48"/>
    </a:custClr>
    <a:custClr name="Dark Yellow">
      <a:srgbClr val="847E26"/>
    </a:custClr>
    <a:custClr name="Dark Green">
      <a:srgbClr val="267E5A"/>
    </a:custClr>
    <a:custClr name="Light Grey">
      <a:srgbClr val="94948D"/>
    </a:custClr>
    <a:custClr name="Stone">
      <a:srgbClr val="EBEBE4"/>
    </a:custClr>
    <a:custClr name="Grey">
      <a:srgbClr val="5C505E"/>
    </a:custClr>
    <a:custClr name="Gold">
      <a:srgbClr val="85854D"/>
    </a:custClr>
  </a:custClrLst>
  <a:extLst>
    <a:ext uri="{05A4C25C-085E-4340-85A3-A5531E510DB2}">
      <thm15:themeFamily xmlns:thm15="http://schemas.microsoft.com/office/thememl/2012/main" name="PL Presentation.potx" id="{C5153698-37F0-48FD-9DC2-738F69001539}" vid="{42ED7D1D-FFA0-44F2-AB7C-F6B50CED21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REV_MDM_Main_V5</Template>
  <TotalTime>5389</TotalTime>
  <Words>708</Words>
  <Application>Microsoft Office PowerPoint</Application>
  <PresentationFormat>Widescreen</PresentationFormat>
  <Paragraphs>152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Premier League</vt:lpstr>
      <vt:lpstr>Maths</vt:lpstr>
      <vt:lpstr>PowerPoint Presentation</vt:lpstr>
      <vt:lpstr>Sticker stats</vt:lpstr>
      <vt:lpstr>Logical positions </vt:lpstr>
      <vt:lpstr>Logical positions </vt:lpstr>
      <vt:lpstr>Car share</vt:lpstr>
      <vt:lpstr>Successful shots</vt:lpstr>
      <vt:lpstr>Player mascots </vt:lpstr>
      <vt:lpstr>Player mascots </vt:lpstr>
      <vt:lpstr>Defensive data</vt:lpstr>
      <vt:lpstr>Defensive data </vt:lpstr>
      <vt:lpstr>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 League Primary Stars</dc:title>
  <dc:creator>Sarah de Souza-Ingle</dc:creator>
  <cp:lastModifiedBy>Natasha Sankarsingh</cp:lastModifiedBy>
  <cp:revision>285</cp:revision>
  <cp:lastPrinted>2017-10-17T11:37:26Z</cp:lastPrinted>
  <dcterms:created xsi:type="dcterms:W3CDTF">2017-09-06T12:17:16Z</dcterms:created>
  <dcterms:modified xsi:type="dcterms:W3CDTF">2020-04-02T12:03:49Z</dcterms:modified>
</cp:coreProperties>
</file>