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8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Sankarsingh" initials="NS" lastIdx="16" clrIdx="0">
    <p:extLst>
      <p:ext uri="{19B8F6BF-5375-455C-9EA6-DF929625EA0E}">
        <p15:presenceInfo xmlns:p15="http://schemas.microsoft.com/office/powerpoint/2012/main" userId="S-1-5-21-1598838018-3775903872-2167328690-25668" providerId="AD"/>
      </p:ext>
    </p:extLst>
  </p:cmAuthor>
  <p:cmAuthor id="2" name="Megan Smith" initials="MS" lastIdx="5" clrIdx="1">
    <p:extLst>
      <p:ext uri="{19B8F6BF-5375-455C-9EA6-DF929625EA0E}">
        <p15:presenceInfo xmlns:p15="http://schemas.microsoft.com/office/powerpoint/2012/main" userId="S-1-5-21-1598838018-3775903872-2167328690-25679" providerId="AD"/>
      </p:ext>
    </p:extLst>
  </p:cmAuthor>
  <p:cmAuthor id="3" name="Eleanor Ward" initials="EW" lastIdx="31" clrIdx="2">
    <p:extLst>
      <p:ext uri="{19B8F6BF-5375-455C-9EA6-DF929625EA0E}">
        <p15:presenceInfo xmlns:p15="http://schemas.microsoft.com/office/powerpoint/2012/main" userId="S::Eleanor.Ward@edcoms.co.uk::781cb6de-cf51-4b94-a4c7-66761e6eaa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713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C396-8E0A-482E-8423-BBEC18586EB0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A803-A500-4B60-A977-308FF5CB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17F97-4598-420B-A7D5-4DC9EFC736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(Co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C7B66-7BF4-AC4D-AF79-6E219AEEE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Premier League 2019</a:t>
            </a:r>
            <a:endParaRPr lang="en-US" sz="747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77105" y="2112640"/>
            <a:ext cx="7638163" cy="708305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984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105" y="2928692"/>
            <a:ext cx="7637790" cy="322730"/>
          </a:xfrm>
        </p:spPr>
        <p:txBody>
          <a:bodyPr anchor="ctr"/>
          <a:lstStyle>
            <a:lvl1pPr marL="0" indent="0" algn="ctr">
              <a:buNone/>
              <a:defRPr sz="1494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E88142-627A-4C46-83A4-C3E892DC3B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7105" y="6080474"/>
            <a:ext cx="7637790" cy="322730"/>
          </a:xfrm>
        </p:spPr>
        <p:txBody>
          <a:bodyPr anchor="ctr"/>
          <a:lstStyle>
            <a:lvl1pPr marL="0" indent="0" algn="ctr">
              <a:buNone/>
              <a:defRPr sz="1394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DD.MM.2019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8C5EA-D5A9-43F7-8020-423230B30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09" y="352636"/>
            <a:ext cx="2620382" cy="12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5400000">
            <a:off x="-381000" y="381001"/>
            <a:ext cx="6858001" cy="6096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A8437-C1CF-4EA3-AB9E-D01DAE72F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501279" y="0"/>
            <a:ext cx="5594721" cy="6858000"/>
          </a:xfrm>
          <a:noFill/>
        </p:spPr>
        <p:txBody>
          <a:bodyPr lIns="180000" tIns="180000" rIns="180000" bIns="180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2988" b="1" i="0" baseline="0">
                <a:solidFill>
                  <a:schemeClr val="bg1"/>
                </a:solidFill>
              </a:defRPr>
            </a:lvl1pPr>
            <a:lvl2pPr marL="233064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another slide like this right</a:t>
            </a:r>
            <a:r>
              <a:rPr lang="en-GB" sz="996" baseline="0" dirty="0">
                <a:solidFill>
                  <a:srgbClr val="FF0000"/>
                </a:solidFill>
              </a:rPr>
              <a:t> click the thumbnail and select Duplicate Slide.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 full slide image: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Picture</a:t>
            </a:r>
            <a:r>
              <a:rPr lang="en-GB" sz="996" baseline="0" dirty="0">
                <a:solidFill>
                  <a:srgbClr val="FF0000"/>
                </a:solidFill>
              </a:rPr>
              <a:t> or Texture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File to browse to the image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After you have added your text, please resize the text within</a:t>
            </a:r>
            <a:r>
              <a:rPr lang="en-GB" sz="996" baseline="0" dirty="0">
                <a:solidFill>
                  <a:srgbClr val="FF0000"/>
                </a:solidFill>
              </a:rPr>
              <a:t> the gradient box for standout on imagery.</a:t>
            </a:r>
            <a:endParaRPr lang="en-GB" sz="996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A06784D-3AF1-4839-966C-8E55F923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bg1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79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070" y="1438962"/>
            <a:ext cx="11188650" cy="45366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57E69-656E-433F-8AE2-5167C79E8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 descr="Click to insert your CCO logo">
            <a:extLst>
              <a:ext uri="{FF2B5EF4-FFF2-40B4-BE49-F238E27FC236}">
                <a16:creationId xmlns:a16="http://schemas.microsoft.com/office/drawing/2014/main" id="{7E2046BF-9858-4F54-A6E3-E5FEAA80A3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07941" y="1345667"/>
            <a:ext cx="1076881" cy="1096616"/>
          </a:xfrm>
        </p:spPr>
        <p:txBody>
          <a:bodyPr/>
          <a:lstStyle>
            <a:lvl1pPr>
              <a:defRPr sz="1195"/>
            </a:lvl1pPr>
          </a:lstStyle>
          <a:p>
            <a:r>
              <a:rPr lang="en-GB" dirty="0"/>
              <a:t>Click here to insert your CCO’s logo</a:t>
            </a:r>
          </a:p>
        </p:txBody>
      </p:sp>
    </p:spTree>
    <p:extLst>
      <p:ext uri="{BB962C8B-B14F-4D97-AF65-F5344CB8AC3E}">
        <p14:creationId xmlns:p14="http://schemas.microsoft.com/office/powerpoint/2010/main" val="280176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39" y="502024"/>
            <a:ext cx="11188682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2039" y="1434355"/>
            <a:ext cx="11175110" cy="455407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11BC9-941A-4B61-83CD-C57BEF8FD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B50D7-5ACA-FA4F-A31C-16550C74204D}"/>
              </a:ext>
            </a:extLst>
          </p:cNvPr>
          <p:cNvSpPr txBox="1"/>
          <p:nvPr userDrawn="1"/>
        </p:nvSpPr>
        <p:spPr>
          <a:xfrm>
            <a:off x="12371673" y="0"/>
            <a:ext cx="1635600" cy="2769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use our chart templates create a chart.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Click on the chart. </a:t>
            </a:r>
            <a:br>
              <a:rPr lang="en-GB" sz="996" dirty="0">
                <a:solidFill>
                  <a:srgbClr val="FF0000"/>
                </a:solidFill>
              </a:rPr>
            </a:br>
            <a:r>
              <a:rPr lang="en-GB" sz="996" dirty="0">
                <a:solidFill>
                  <a:srgbClr val="FF0000"/>
                </a:solidFill>
              </a:rPr>
              <a:t>Select Chart Design, Change  Chart Type</a:t>
            </a:r>
            <a:br>
              <a:rPr lang="en-GB" sz="996" dirty="0">
                <a:solidFill>
                  <a:srgbClr val="FF0000"/>
                </a:solidFill>
              </a:rPr>
            </a:br>
            <a:r>
              <a:rPr lang="en-GB" sz="996" dirty="0">
                <a:solidFill>
                  <a:srgbClr val="FF0000"/>
                </a:solidFill>
              </a:rPr>
              <a:t>then Manage Templates.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Drag the PL .</a:t>
            </a:r>
            <a:r>
              <a:rPr lang="en-GB" sz="996" dirty="0" err="1">
                <a:solidFill>
                  <a:srgbClr val="FF0000"/>
                </a:solidFill>
              </a:rPr>
              <a:t>crtz</a:t>
            </a:r>
            <a:r>
              <a:rPr lang="en-GB" sz="996" dirty="0">
                <a:solidFill>
                  <a:srgbClr val="FF0000"/>
                </a:solidFill>
              </a:rPr>
              <a:t> files from the Asset Pack </a:t>
            </a:r>
            <a:br>
              <a:rPr lang="en-GB" sz="996" dirty="0">
                <a:solidFill>
                  <a:srgbClr val="FF0000"/>
                </a:solidFill>
              </a:rPr>
            </a:br>
            <a:r>
              <a:rPr lang="en-GB" sz="996" dirty="0">
                <a:solidFill>
                  <a:srgbClr val="FF0000"/>
                </a:solidFill>
              </a:rPr>
              <a:t>into this folder.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Once loaded you can then select any of these in Change Chart Type under Templates.</a:t>
            </a:r>
          </a:p>
        </p:txBody>
      </p:sp>
    </p:spTree>
    <p:extLst>
      <p:ext uri="{BB962C8B-B14F-4D97-AF65-F5344CB8AC3E}">
        <p14:creationId xmlns:p14="http://schemas.microsoft.com/office/powerpoint/2010/main" val="427790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80" y="502024"/>
            <a:ext cx="11189441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01280" y="1434355"/>
            <a:ext cx="11189441" cy="455407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7ACA13-028D-024B-A2BA-C13DF8534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4825" y="6373295"/>
            <a:ext cx="2743595" cy="364485"/>
          </a:xfrm>
        </p:spPr>
        <p:txBody>
          <a:bodyPr/>
          <a:lstStyle/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17FFE-9D69-1C44-B1C1-C413841EFF63}"/>
              </a:ext>
            </a:extLst>
          </p:cNvPr>
          <p:cNvSpPr txBox="1"/>
          <p:nvPr userDrawn="1"/>
        </p:nvSpPr>
        <p:spPr>
          <a:xfrm>
            <a:off x="12371673" y="0"/>
            <a:ext cx="1635600" cy="2769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When creating tables please ensure all text is changed from Lilac to be Purple or White.</a:t>
            </a:r>
          </a:p>
        </p:txBody>
      </p:sp>
    </p:spTree>
    <p:extLst>
      <p:ext uri="{BB962C8B-B14F-4D97-AF65-F5344CB8AC3E}">
        <p14:creationId xmlns:p14="http://schemas.microsoft.com/office/powerpoint/2010/main" val="263869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6848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284028" y="1726606"/>
            <a:ext cx="3406693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84028" y="502024"/>
            <a:ext cx="3406693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4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E53B9E-B0C1-4DFF-8EA8-E77B332A6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2351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08000" y="1726606"/>
            <a:ext cx="7082720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03707-F531-4F4D-B32B-182BE686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502024"/>
            <a:ext cx="7082720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9" y="1726606"/>
            <a:ext cx="3406693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9C3F5-A676-49A5-A70A-C542A02B5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" y="6204472"/>
            <a:ext cx="574698" cy="65352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23518" y="0"/>
            <a:ext cx="806848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1279" y="502024"/>
            <a:ext cx="3406693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96736-E105-4326-9C9F-39212FF7F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" y="6204472"/>
            <a:ext cx="574698" cy="653528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68482" y="0"/>
            <a:ext cx="412351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8" y="1726606"/>
            <a:ext cx="7226647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278" y="502024"/>
            <a:ext cx="7226647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420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0B596-2783-4C5E-8D64-2FF29F202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8447E-2441-40AE-941B-831CB6557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502070" y="1438962"/>
            <a:ext cx="11188650" cy="45366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88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C7B66-7BF4-AC4D-AF79-6E219AEEE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5" name="TextBox 14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Premier League 2019</a:t>
            </a:r>
            <a:endParaRPr lang="en-US" sz="747" dirty="0">
              <a:solidFill>
                <a:schemeClr val="tx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98894" y="3256683"/>
            <a:ext cx="5593962" cy="860613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94" baseline="0">
                <a:solidFill>
                  <a:schemeClr val="tx1"/>
                </a:solidFill>
              </a:defRPr>
            </a:lvl1pPr>
            <a:lvl2pPr>
              <a:defRPr sz="1494">
                <a:solidFill>
                  <a:schemeClr val="bg1"/>
                </a:solidFill>
              </a:defRPr>
            </a:lvl2pPr>
            <a:lvl3pPr>
              <a:defRPr sz="1494">
                <a:solidFill>
                  <a:schemeClr val="bg1"/>
                </a:solidFill>
              </a:defRPr>
            </a:lvl3pPr>
            <a:lvl4pPr>
              <a:defRPr sz="1494">
                <a:solidFill>
                  <a:schemeClr val="bg1"/>
                </a:solidFill>
              </a:defRPr>
            </a:lvl4pPr>
            <a:lvl5pPr>
              <a:defRPr sz="14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contact details, if required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7422" y="5689013"/>
            <a:ext cx="576906" cy="71717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1280" y="1401911"/>
            <a:ext cx="11189441" cy="22034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5976" b="1" dirty="0">
                <a:solidFill>
                  <a:schemeClr val="tx1"/>
                </a:solidFill>
              </a:rPr>
              <a:t>Thank</a:t>
            </a:r>
            <a:r>
              <a:rPr lang="en-US" sz="5976" b="1" baseline="0" dirty="0">
                <a:solidFill>
                  <a:schemeClr val="tx1"/>
                </a:solidFill>
              </a:rPr>
              <a:t> you</a:t>
            </a:r>
            <a:endParaRPr lang="en-US" sz="597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Co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E7D7-B64C-9F42-A5D1-37B3CC4D6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B4F947-DE37-A54A-969E-05A7A04E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79" y="2112640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984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849C50-D2FC-0447-AA89-6E491735E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390" baseline="0">
                <a:solidFill>
                  <a:schemeClr val="bg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8B0384-E83E-6C4C-94F5-B22148A54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 (Gradien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94" y="4501631"/>
            <a:ext cx="5593962" cy="860613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9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94">
                <a:solidFill>
                  <a:schemeClr val="bg1"/>
                </a:solidFill>
              </a:defRPr>
            </a:lvl2pPr>
            <a:lvl3pPr>
              <a:defRPr sz="1494">
                <a:solidFill>
                  <a:schemeClr val="bg1"/>
                </a:solidFill>
              </a:defRPr>
            </a:lvl3pPr>
            <a:lvl4pPr>
              <a:defRPr sz="1494">
                <a:solidFill>
                  <a:schemeClr val="bg1"/>
                </a:solidFill>
              </a:defRPr>
            </a:lvl4pPr>
            <a:lvl5pPr>
              <a:defRPr sz="14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contact details, if required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98894" y="5065949"/>
            <a:ext cx="5593962" cy="2868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996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96">
                <a:solidFill>
                  <a:schemeClr val="accent3"/>
                </a:solidFill>
              </a:defRPr>
            </a:lvl2pPr>
            <a:lvl3pPr>
              <a:defRPr sz="996">
                <a:solidFill>
                  <a:schemeClr val="accent3"/>
                </a:solidFill>
              </a:defRPr>
            </a:lvl3pPr>
            <a:lvl4pPr>
              <a:defRPr sz="996">
                <a:solidFill>
                  <a:schemeClr val="accent3"/>
                </a:solidFill>
              </a:defRPr>
            </a:lvl4pPr>
            <a:lvl5pPr>
              <a:defRPr sz="996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Additional information, if required.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01154" y="3322425"/>
            <a:ext cx="11189441" cy="22034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597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5976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US" sz="597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Premier League 2020</a:t>
            </a:r>
            <a:endParaRPr lang="en-US" sz="74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0910E-D36D-44CB-9570-8CEDD9C6F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71" y="5063276"/>
            <a:ext cx="700407" cy="10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(Gradien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76716" y="5372169"/>
            <a:ext cx="7638163" cy="708305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28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105" y="5049440"/>
            <a:ext cx="7637790" cy="322730"/>
          </a:xfrm>
        </p:spPr>
        <p:txBody>
          <a:bodyPr anchor="ctr"/>
          <a:lstStyle>
            <a:lvl1pPr marL="0" indent="0" algn="ctr">
              <a:buNone/>
              <a:defRPr sz="1494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7105" y="6080474"/>
            <a:ext cx="7637790" cy="322730"/>
          </a:xfrm>
        </p:spPr>
        <p:txBody>
          <a:bodyPr anchor="ctr"/>
          <a:lstStyle>
            <a:lvl1pPr marL="0" indent="0" algn="ctr">
              <a:buNone/>
              <a:defRPr sz="1494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DD.MM.2019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Premier League 2020</a:t>
            </a:r>
            <a:endParaRPr lang="en-US" sz="747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701765-4873-4DF1-B9EE-166C33878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84" y="2467278"/>
            <a:ext cx="2824632" cy="13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(Gradien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74" cy="685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Lilac/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Lilac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Pink/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Green/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4098670"/>
            <a:ext cx="12192000" cy="2759330"/>
            <a:chOff x="0" y="8229599"/>
            <a:chExt cx="24479250" cy="554037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8229599"/>
              <a:ext cx="24479250" cy="554037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6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CA8437-C1CF-4EA3-AB9E-D01DAE72F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8400" y="12455975"/>
              <a:ext cx="1171443" cy="1314000"/>
            </a:xfrm>
            <a:prstGeom prst="rect">
              <a:avLst/>
            </a:prstGeom>
          </p:spPr>
        </p:pic>
      </p:grp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4098671"/>
            <a:ext cx="12192000" cy="2759329"/>
          </a:xfrm>
          <a:noFill/>
        </p:spPr>
        <p:txBody>
          <a:bodyPr lIns="180000" tIns="180000" rIns="180000" bIns="180000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984" b="1" i="0" baseline="0">
                <a:solidFill>
                  <a:schemeClr val="bg1"/>
                </a:solidFill>
              </a:defRPr>
            </a:lvl1pPr>
            <a:lvl2pPr marL="233064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another slide like this right</a:t>
            </a:r>
            <a:r>
              <a:rPr lang="en-GB" sz="996" baseline="0" dirty="0">
                <a:solidFill>
                  <a:srgbClr val="FF0000"/>
                </a:solidFill>
              </a:rPr>
              <a:t> click the thumbnail and select Duplicate Slide.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 full slide image: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Picture</a:t>
            </a:r>
            <a:r>
              <a:rPr lang="en-GB" sz="996" baseline="0" dirty="0">
                <a:solidFill>
                  <a:srgbClr val="FF0000"/>
                </a:solidFill>
              </a:rPr>
              <a:t> or Texture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File to browse to the image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After you have added your text, please resize the text within</a:t>
            </a:r>
            <a:r>
              <a:rPr lang="en-GB" sz="996" baseline="0" dirty="0">
                <a:solidFill>
                  <a:srgbClr val="FF0000"/>
                </a:solidFill>
              </a:rPr>
              <a:t> the gradient box for standout on imagery.</a:t>
            </a:r>
            <a:endParaRPr lang="en-GB" sz="996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A06784D-3AF1-4839-966C-8E55F923DF4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bg1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8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39" y="516128"/>
            <a:ext cx="11188682" cy="645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39" y="1438963"/>
            <a:ext cx="11188682" cy="4536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6784D-3AF1-4839-966C-8E55F923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rgbClr val="37003C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5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ftr="0" dt="0"/>
  <p:txStyles>
    <p:titleStyle>
      <a:lvl1pPr algn="l" defTabSz="914294" rtl="0" eaLnBrk="1" latinLnBrk="0" hangingPunct="1">
        <a:lnSpc>
          <a:spcPct val="100000"/>
        </a:lnSpc>
        <a:spcBef>
          <a:spcPct val="0"/>
        </a:spcBef>
        <a:buNone/>
        <a:defRPr sz="298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64" indent="-233064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Arial" panose="020B0604020202020204" pitchFamily="34" charset="0"/>
        <a:buChar char="•"/>
        <a:defRPr sz="239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9912" indent="-286848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594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37">
          <p15:clr>
            <a:srgbClr val="F26B43"/>
          </p15:clr>
        </p15:guide>
        <p15:guide id="2" pos="7710">
          <p15:clr>
            <a:srgbClr val="F26B43"/>
          </p15:clr>
        </p15:guide>
        <p15:guide id="3" pos="384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8306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1820">
          <p15:clr>
            <a:srgbClr val="F26B43"/>
          </p15:clr>
        </p15:guide>
        <p15:guide id="9" pos="634">
          <p15:clr>
            <a:srgbClr val="F26B43"/>
          </p15:clr>
        </p15:guide>
        <p15:guide id="10" pos="14786">
          <p15:clr>
            <a:srgbClr val="F26B43"/>
          </p15:clr>
        </p15:guide>
        <p15:guide id="11" orient="horz" pos="7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816C-EDF3-4B38-AF12-40A069A5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6" y="230013"/>
            <a:ext cx="11497421" cy="645460"/>
          </a:xfrm>
        </p:spPr>
        <p:txBody>
          <a:bodyPr/>
          <a:lstStyle/>
          <a:p>
            <a:r>
              <a:rPr lang="en-GB" sz="2500" dirty="0">
                <a:latin typeface="Premier League" panose="020B0504020203020204"/>
              </a:rPr>
              <a:t>Treasure island </a:t>
            </a:r>
            <a:r>
              <a:rPr lang="en-GB" sz="2490" dirty="0">
                <a:latin typeface="Premier League" panose="020B0504020203020204"/>
              </a:rPr>
              <a:t>| </a:t>
            </a:r>
            <a:r>
              <a:rPr lang="en-GB" sz="1600" dirty="0">
                <a:latin typeface="Premier League" panose="020B0504020203020204"/>
              </a:rPr>
              <a:t>LO: Speed and agility, while avoiding collisions - looking up, looking ahead, moving into space.</a:t>
            </a:r>
            <a:endParaRPr lang="en-GB" sz="1600" dirty="0">
              <a:highlight>
                <a:srgbClr val="FFFF00"/>
              </a:highlight>
              <a:latin typeface="Premier League" panose="020B050402020302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EEB451-605D-437A-BE04-84C526A9EA07}"/>
              </a:ext>
            </a:extLst>
          </p:cNvPr>
          <p:cNvSpPr/>
          <p:nvPr/>
        </p:nvSpPr>
        <p:spPr>
          <a:xfrm>
            <a:off x="327135" y="809111"/>
            <a:ext cx="5070818" cy="1980550"/>
          </a:xfrm>
          <a:prstGeom prst="roundRect">
            <a:avLst>
              <a:gd name="adj" fmla="val 10332"/>
            </a:avLst>
          </a:prstGeom>
          <a:solidFill>
            <a:srgbClr val="FF28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6" kern="0" dirty="0">
              <a:solidFill>
                <a:sysClr val="windowText" lastClr="000000"/>
              </a:solidFill>
              <a:highlight>
                <a:srgbClr val="FF2882"/>
              </a:highligh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81864F-6130-473E-902E-6F1BBBEB37E2}"/>
              </a:ext>
            </a:extLst>
          </p:cNvPr>
          <p:cNvSpPr/>
          <p:nvPr/>
        </p:nvSpPr>
        <p:spPr>
          <a:xfrm>
            <a:off x="425065" y="906470"/>
            <a:ext cx="3060403" cy="1769613"/>
          </a:xfrm>
          <a:prstGeom prst="roundRect">
            <a:avLst>
              <a:gd name="adj" fmla="val 694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6" dirty="0"/>
          </a:p>
          <a:p>
            <a:pPr algn="ctr"/>
            <a:endParaRPr lang="en-GB" sz="896" dirty="0"/>
          </a:p>
          <a:p>
            <a:pPr algn="ctr"/>
            <a:endParaRPr lang="en-GB" sz="896" dirty="0"/>
          </a:p>
          <a:p>
            <a:pPr algn="ctr"/>
            <a:endParaRPr lang="en-GB" sz="896" dirty="0"/>
          </a:p>
          <a:p>
            <a:pPr algn="ctr"/>
            <a:endParaRPr lang="en-GB" sz="896" dirty="0"/>
          </a:p>
          <a:p>
            <a:pPr algn="ctr"/>
            <a:endParaRPr lang="en-GB" sz="8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6635A-F8A8-4F27-AC82-E48018CFD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4" y="1426929"/>
            <a:ext cx="1561261" cy="7549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8A46DD-375E-4D1D-AC5A-DD77FE2D7448}"/>
              </a:ext>
            </a:extLst>
          </p:cNvPr>
          <p:cNvSpPr/>
          <p:nvPr/>
        </p:nvSpPr>
        <p:spPr>
          <a:xfrm>
            <a:off x="3583397" y="897770"/>
            <a:ext cx="1716198" cy="1769613"/>
          </a:xfrm>
          <a:prstGeom prst="roundRect">
            <a:avLst>
              <a:gd name="adj" fmla="val 8330"/>
            </a:avLst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94" b="1" dirty="0">
                <a:solidFill>
                  <a:schemeClr val="tx1"/>
                </a:solidFill>
              </a:rPr>
              <a:t>PL Value</a:t>
            </a:r>
          </a:p>
          <a:p>
            <a:r>
              <a:rPr lang="en-GB" sz="1594" dirty="0">
                <a:solidFill>
                  <a:schemeClr val="tx1"/>
                </a:solidFill>
                <a:latin typeface="Premier League" panose="020B0504020203020204" pitchFamily="34" charset="0"/>
              </a:rPr>
              <a:t>Be ambitious    </a:t>
            </a:r>
          </a:p>
          <a:p>
            <a:r>
              <a:rPr lang="en-GB" sz="1594" dirty="0">
                <a:solidFill>
                  <a:schemeClr val="tx1"/>
                </a:solidFill>
                <a:latin typeface="Premier League" panose="020B0504020203020204" pitchFamily="34" charset="0"/>
              </a:rPr>
              <a:t>Be inspiring</a:t>
            </a:r>
          </a:p>
          <a:p>
            <a:r>
              <a:rPr lang="en-GB" sz="1594" dirty="0">
                <a:solidFill>
                  <a:schemeClr val="tx1"/>
                </a:solidFill>
                <a:latin typeface="Premier League" panose="020B0504020203020204" pitchFamily="34" charset="0"/>
              </a:rPr>
              <a:t>Be connected</a:t>
            </a:r>
          </a:p>
          <a:p>
            <a:r>
              <a:rPr lang="en-GB" sz="1594" dirty="0">
                <a:solidFill>
                  <a:schemeClr val="tx1"/>
                </a:solidFill>
                <a:latin typeface="Premier League" panose="020B0504020203020204" pitchFamily="34" charset="0"/>
              </a:rPr>
              <a:t>Be fair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DE99665-3B49-4969-968B-74CCA8FCCA7B}"/>
              </a:ext>
            </a:extLst>
          </p:cNvPr>
          <p:cNvSpPr/>
          <p:nvPr/>
        </p:nvSpPr>
        <p:spPr>
          <a:xfrm>
            <a:off x="327135" y="2895236"/>
            <a:ext cx="5070818" cy="3837604"/>
          </a:xfrm>
          <a:prstGeom prst="roundRect">
            <a:avLst>
              <a:gd name="adj" fmla="val 4975"/>
            </a:avLst>
          </a:prstGeom>
          <a:solidFill>
            <a:srgbClr val="00FF8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6" kern="0" dirty="0">
              <a:solidFill>
                <a:sysClr val="windowText" lastClr="000000"/>
              </a:solidFill>
              <a:highlight>
                <a:srgbClr val="00FF87"/>
              </a:highligh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CC606D-622C-4027-9044-8FCFD9C495F1}"/>
              </a:ext>
            </a:extLst>
          </p:cNvPr>
          <p:cNvSpPr/>
          <p:nvPr/>
        </p:nvSpPr>
        <p:spPr>
          <a:xfrm>
            <a:off x="405836" y="2982423"/>
            <a:ext cx="4919009" cy="5415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What skills will pupils develop?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FA1BBB-CEE4-485A-8548-7A9D03FA88C1}"/>
              </a:ext>
            </a:extLst>
          </p:cNvPr>
          <p:cNvSpPr/>
          <p:nvPr/>
        </p:nvSpPr>
        <p:spPr>
          <a:xfrm>
            <a:off x="405834" y="3630561"/>
            <a:ext cx="1759482" cy="931251"/>
          </a:xfrm>
          <a:prstGeom prst="roundRect">
            <a:avLst>
              <a:gd name="adj" fmla="val 10337"/>
            </a:avLst>
          </a:prstGeom>
          <a:ln>
            <a:solidFill>
              <a:srgbClr val="37003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94" b="1" dirty="0">
                <a:solidFill>
                  <a:schemeClr val="bg1"/>
                </a:solidFill>
                <a:latin typeface="Premier League" panose="020B0504020203020204" pitchFamily="34" charset="0"/>
              </a:rPr>
              <a:t>Thinking skills</a:t>
            </a:r>
            <a:endParaRPr lang="en-GB" sz="1594" dirty="0">
              <a:solidFill>
                <a:schemeClr val="bg1"/>
              </a:solidFill>
              <a:latin typeface="Premier League" panose="020B0504020203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FD092FF-9944-4E95-922E-CD006BC8D50A}"/>
              </a:ext>
            </a:extLst>
          </p:cNvPr>
          <p:cNvSpPr/>
          <p:nvPr/>
        </p:nvSpPr>
        <p:spPr>
          <a:xfrm>
            <a:off x="405834" y="4668402"/>
            <a:ext cx="1759482" cy="931251"/>
          </a:xfrm>
          <a:prstGeom prst="roundRect">
            <a:avLst>
              <a:gd name="adj" fmla="val 7805"/>
            </a:avLst>
          </a:prstGeom>
          <a:ln>
            <a:solidFill>
              <a:srgbClr val="37003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94" b="1" dirty="0">
                <a:solidFill>
                  <a:schemeClr val="bg1"/>
                </a:solidFill>
                <a:latin typeface="Premier League" panose="020B0504020203020204" pitchFamily="34" charset="0"/>
              </a:rPr>
              <a:t>Social and emotional skills</a:t>
            </a:r>
            <a:endParaRPr lang="en-GB" sz="1594" dirty="0">
              <a:solidFill>
                <a:schemeClr val="bg1"/>
              </a:solidFill>
              <a:latin typeface="Premier League" panose="020B0504020203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EF80D3-E9CA-417A-BD8C-D1A44912DB4A}"/>
              </a:ext>
            </a:extLst>
          </p:cNvPr>
          <p:cNvSpPr/>
          <p:nvPr/>
        </p:nvSpPr>
        <p:spPr>
          <a:xfrm>
            <a:off x="405834" y="5706243"/>
            <a:ext cx="1759482" cy="931251"/>
          </a:xfrm>
          <a:prstGeom prst="roundRect">
            <a:avLst>
              <a:gd name="adj" fmla="val 9071"/>
            </a:avLst>
          </a:prstGeom>
          <a:ln>
            <a:solidFill>
              <a:srgbClr val="37003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94" b="1" dirty="0">
                <a:solidFill>
                  <a:schemeClr val="bg1"/>
                </a:solidFill>
                <a:latin typeface="Premier League" panose="020B0504020203020204" pitchFamily="34" charset="0"/>
              </a:rPr>
              <a:t>Physical skills</a:t>
            </a:r>
            <a:endParaRPr lang="en-GB" sz="1594" dirty="0">
              <a:solidFill>
                <a:schemeClr val="bg1"/>
              </a:solidFill>
              <a:latin typeface="Premier League" panose="020B0504020203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086813-1904-479D-96F6-9EF687636005}"/>
              </a:ext>
            </a:extLst>
          </p:cNvPr>
          <p:cNvSpPr/>
          <p:nvPr/>
        </p:nvSpPr>
        <p:spPr>
          <a:xfrm>
            <a:off x="2130285" y="3630561"/>
            <a:ext cx="3194560" cy="931251"/>
          </a:xfrm>
          <a:prstGeom prst="roundRect">
            <a:avLst/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Movement and position</a:t>
            </a: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Pupils will think about best ways they can maintain control over the ball, using different parts of the foot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4FC2D1-9E1D-4250-BACC-48DC0743ECA8}"/>
              </a:ext>
            </a:extLst>
          </p:cNvPr>
          <p:cNvSpPr/>
          <p:nvPr/>
        </p:nvSpPr>
        <p:spPr>
          <a:xfrm>
            <a:off x="2130285" y="4668402"/>
            <a:ext cx="3142978" cy="931251"/>
          </a:xfrm>
          <a:prstGeom prst="roundRect">
            <a:avLst/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Communication and peer observation</a:t>
            </a: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Pupils will ask questions and learn from each 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2D7A92-772E-4BC3-907E-9D57BCAA5B13}"/>
              </a:ext>
            </a:extLst>
          </p:cNvPr>
          <p:cNvSpPr/>
          <p:nvPr/>
        </p:nvSpPr>
        <p:spPr>
          <a:xfrm>
            <a:off x="2130285" y="5706243"/>
            <a:ext cx="3142978" cy="931251"/>
          </a:xfrm>
          <a:prstGeom prst="roundRect">
            <a:avLst/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Control and ball skills</a:t>
            </a: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Pupils will use their feet and dribble the ball at different paces, while maintaining good posture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BC6FAC6-E7CB-4F66-B27D-F572F8F92B2E}"/>
              </a:ext>
            </a:extLst>
          </p:cNvPr>
          <p:cNvSpPr/>
          <p:nvPr/>
        </p:nvSpPr>
        <p:spPr>
          <a:xfrm>
            <a:off x="5541912" y="809110"/>
            <a:ext cx="6470908" cy="5943796"/>
          </a:xfrm>
          <a:prstGeom prst="roundRect">
            <a:avLst>
              <a:gd name="adj" fmla="val 3463"/>
            </a:avLst>
          </a:prstGeom>
          <a:solidFill>
            <a:srgbClr val="05F0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6" kern="0" dirty="0">
              <a:solidFill>
                <a:sysClr val="windowText" lastClr="000000"/>
              </a:solidFill>
              <a:highlight>
                <a:srgbClr val="05F0FF"/>
              </a:highlight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6229D0-FA47-4B56-A6DF-B57B73D28576}"/>
              </a:ext>
            </a:extLst>
          </p:cNvPr>
          <p:cNvSpPr/>
          <p:nvPr/>
        </p:nvSpPr>
        <p:spPr>
          <a:xfrm>
            <a:off x="5655708" y="1468237"/>
            <a:ext cx="6246450" cy="5245471"/>
          </a:xfrm>
          <a:prstGeom prst="roundRect">
            <a:avLst>
              <a:gd name="adj" fmla="val 2432"/>
            </a:avLst>
          </a:prstGeom>
          <a:ln>
            <a:solidFill>
              <a:srgbClr val="37003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1195" b="1" dirty="0">
              <a:solidFill>
                <a:srgbClr val="37003C"/>
              </a:solidFill>
              <a:latin typeface="Premier League" panose="020B0504020203020204"/>
            </a:endParaRPr>
          </a:p>
          <a:p>
            <a:endParaRPr lang="en-GB" sz="1195" b="1" dirty="0">
              <a:solidFill>
                <a:srgbClr val="37003C"/>
              </a:solidFill>
              <a:latin typeface="Premier League" panose="020B0504020203020204"/>
            </a:endParaRPr>
          </a:p>
          <a:p>
            <a:endParaRPr lang="en-GB" sz="1195" b="1" dirty="0">
              <a:solidFill>
                <a:srgbClr val="37003C"/>
              </a:solidFill>
              <a:latin typeface="Premier League" panose="020B0504020203020204"/>
            </a:endParaRPr>
          </a:p>
          <a:p>
            <a:endParaRPr lang="en-GB" sz="1195" b="1" dirty="0">
              <a:solidFill>
                <a:srgbClr val="37003C"/>
              </a:solidFill>
              <a:latin typeface="Premier League" panose="020B0504020203020204"/>
            </a:endParaRPr>
          </a:p>
          <a:p>
            <a:endParaRPr lang="en-GB" sz="1400" b="1" dirty="0">
              <a:solidFill>
                <a:srgbClr val="37003C"/>
              </a:solidFill>
              <a:latin typeface="Premier League" panose="020B0504020203020204"/>
            </a:endParaRPr>
          </a:p>
          <a:p>
            <a:endParaRPr lang="en-GB" sz="1400" b="1" dirty="0">
              <a:solidFill>
                <a:srgbClr val="37003C"/>
              </a:solidFill>
              <a:latin typeface="Premier League" panose="020B0504020203020204"/>
            </a:endParaRPr>
          </a:p>
          <a:p>
            <a:pPr algn="ctr"/>
            <a:endParaRPr lang="en-GB" sz="1600" b="1" dirty="0">
              <a:solidFill>
                <a:srgbClr val="37003C"/>
              </a:solidFill>
              <a:latin typeface="Premier League" panose="020B0504020203020204"/>
              <a:cs typeface="Posterama" panose="020B0502040204020203" pitchFamily="34" charset="0"/>
              <a:sym typeface="Arial"/>
            </a:endParaRPr>
          </a:p>
          <a:p>
            <a:pPr algn="ctr"/>
            <a:r>
              <a:rPr lang="en-GB" sz="1600" b="1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  <a:t>HOW TO PLAY</a:t>
            </a:r>
            <a:endParaRPr lang="en-GB" sz="1600" dirty="0">
              <a:latin typeface="Premier League" panose="020B0504020203020204"/>
              <a:cs typeface="Posterama" panose="020B0502040204020203" pitchFamily="34" charset="0"/>
            </a:endParaRPr>
          </a:p>
          <a:p>
            <a:endParaRPr lang="en-GB" sz="1195" b="1" dirty="0">
              <a:solidFill>
                <a:srgbClr val="37003C"/>
              </a:solidFill>
              <a:latin typeface="Premier League" panose="020B0504020203020204"/>
            </a:endParaRPr>
          </a:p>
          <a:p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Set up and equipment: </a:t>
            </a: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For this activity you will need a set of cones and footballs. </a:t>
            </a:r>
            <a:r>
              <a:rPr lang="en-US" sz="1195" dirty="0">
                <a:solidFill>
                  <a:srgbClr val="37003C"/>
                </a:solidFill>
                <a:latin typeface="Premier League" panose="020B0504020203020204"/>
                <a:sym typeface="Arial"/>
              </a:rPr>
              <a:t>This activity can be conducted in a sports hall or outdoor space. </a:t>
            </a: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Create different areas using three cones, these will represent different islands. </a:t>
            </a: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endParaRPr lang="en-GB" sz="1195" dirty="0">
              <a:solidFill>
                <a:srgbClr val="37003C"/>
              </a:solidFill>
              <a:latin typeface="Premier League" panose="020B0504020203020204"/>
            </a:endParaRPr>
          </a:p>
          <a:p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Activity 1: </a:t>
            </a: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Pupils will be given an island each. Ask pupils to find a space away from ‘their’ islands and encourage them to think about the best ways of moving with the ball. Use the following questions as prompts e.g. </a:t>
            </a:r>
            <a:r>
              <a:rPr lang="en-GB" sz="1195" i="1" dirty="0">
                <a:solidFill>
                  <a:srgbClr val="37003C"/>
                </a:solidFill>
                <a:latin typeface="Premier League" panose="020B0504020203020204"/>
              </a:rPr>
              <a:t>what part of your foot will give the most power? (laces). How can you best keep control? (inside/outside of the foot).</a:t>
            </a: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 Once the </a:t>
            </a:r>
            <a:r>
              <a:rPr lang="en-GB" sz="1195" dirty="0">
                <a:solidFill>
                  <a:schemeClr val="tx1"/>
                </a:solidFill>
                <a:latin typeface="Premier League" panose="020B0504020203020204"/>
              </a:rPr>
              <a:t>teacher counts down from 5, pupils must dribble the ball back as quickly as possible and return to their island. </a:t>
            </a: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endParaRPr lang="en-GB" sz="1195" dirty="0">
              <a:solidFill>
                <a:srgbClr val="37003C"/>
              </a:solidFill>
              <a:latin typeface="Calibri" panose="020F0502020204030204" pitchFamily="34" charset="0"/>
            </a:endParaRPr>
          </a:p>
          <a:p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Activity 2:</a:t>
            </a: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 Play the traffic lights game and encourage pupils to keep their heads up while dribbling (with instructions being non-verbal). </a:t>
            </a: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Red = stop. Amber = walk. Green </a:t>
            </a:r>
            <a:r>
              <a:rPr lang="en-GB" sz="1195">
                <a:solidFill>
                  <a:srgbClr val="37003C"/>
                </a:solidFill>
                <a:latin typeface="Premier League" panose="020B0504020203020204"/>
              </a:rPr>
              <a:t>= Run. </a:t>
            </a:r>
            <a:endParaRPr lang="en-GB" sz="1195" dirty="0">
              <a:solidFill>
                <a:srgbClr val="37003C"/>
              </a:solidFill>
              <a:latin typeface="Premier League" panose="020B0504020203020204"/>
            </a:endParaRPr>
          </a:p>
          <a:p>
            <a:endParaRPr lang="en-GB" sz="1195" dirty="0">
              <a:solidFill>
                <a:srgbClr val="37003C"/>
              </a:solidFill>
              <a:latin typeface="Premier League" panose="020B0504020203020204"/>
            </a:endParaRPr>
          </a:p>
          <a:p>
            <a:r>
              <a:rPr lang="en-GB" sz="1195" b="1" dirty="0">
                <a:solidFill>
                  <a:srgbClr val="37003C"/>
                </a:solidFill>
                <a:latin typeface="Premier League" panose="020B0504020203020204"/>
              </a:rPr>
              <a:t>Progression: </a:t>
            </a: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Try to following suggestion to increase difficulty: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  <a:t>Using the cones from earlier, while moving, encourage pupils to dribble through the ‘island’. Pupils can dribble around/through the cones for a successful dribble.</a:t>
            </a:r>
          </a:p>
          <a:p>
            <a:endParaRPr lang="en-GB" sz="1195" dirty="0">
              <a:solidFill>
                <a:srgbClr val="37003C"/>
              </a:solidFill>
              <a:latin typeface="Premier League" panose="020B0504020203020204"/>
            </a:endParaRPr>
          </a:p>
          <a:p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br>
              <a:rPr lang="en-GB" sz="1195" dirty="0">
                <a:solidFill>
                  <a:srgbClr val="37003C"/>
                </a:solidFill>
                <a:latin typeface="Premier League" panose="020B0504020203020204"/>
              </a:rPr>
            </a:br>
            <a:endParaRPr lang="en-GB" sz="1195" dirty="0">
              <a:solidFill>
                <a:srgbClr val="37003C"/>
              </a:solidFill>
              <a:latin typeface="Premier League" panose="020B050402020302020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3EF02F3-A0C2-4306-BFA9-94A47F66526B}"/>
              </a:ext>
            </a:extLst>
          </p:cNvPr>
          <p:cNvSpPr/>
          <p:nvPr/>
        </p:nvSpPr>
        <p:spPr>
          <a:xfrm>
            <a:off x="5654141" y="901081"/>
            <a:ext cx="6248017" cy="54154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What does the activity look like?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C81968-896F-4A14-A980-0E4B97697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440" y="1694524"/>
            <a:ext cx="1125233" cy="1188528"/>
          </a:xfrm>
          <a:prstGeom prst="rect">
            <a:avLst/>
          </a:prstGeom>
        </p:spPr>
      </p:pic>
      <p:pic>
        <p:nvPicPr>
          <p:cNvPr id="35" name="Picture Placeholder 7" descr="Logo&#10;&#10;Description automatically generated">
            <a:extLst>
              <a:ext uri="{FF2B5EF4-FFF2-40B4-BE49-F238E27FC236}">
                <a16:creationId xmlns:a16="http://schemas.microsoft.com/office/drawing/2014/main" id="{F1507F39-4824-4F48-9D21-A102295AE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2311213" y="1339342"/>
            <a:ext cx="1024668" cy="9637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E53DA0-81EC-4583-99FE-7FFC61984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331" y="1688503"/>
            <a:ext cx="430283" cy="11319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90DF20-15F2-4EEA-8283-5348116A6638}"/>
              </a:ext>
            </a:extLst>
          </p:cNvPr>
          <p:cNvSpPr/>
          <p:nvPr/>
        </p:nvSpPr>
        <p:spPr>
          <a:xfrm>
            <a:off x="5038809" y="1952709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896" dirty="0">
                <a:solidFill>
                  <a:srgbClr val="37003C"/>
                </a:solidFill>
                <a:latin typeface="Arial" panose="020B0604020202020204"/>
              </a:rPr>
              <a:t>✓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E70A7D-B610-4C21-935F-83743C86A03B}"/>
              </a:ext>
            </a:extLst>
          </p:cNvPr>
          <p:cNvSpPr/>
          <p:nvPr/>
        </p:nvSpPr>
        <p:spPr>
          <a:xfrm>
            <a:off x="5038809" y="1697628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896" dirty="0">
                <a:solidFill>
                  <a:srgbClr val="37003C"/>
                </a:solidFill>
                <a:latin typeface="Arial" panose="020B0604020202020204"/>
              </a:rPr>
              <a:t>✓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45A2DA-F029-4525-B81A-D1452094AA4B}"/>
              </a:ext>
            </a:extLst>
          </p:cNvPr>
          <p:cNvSpPr/>
          <p:nvPr/>
        </p:nvSpPr>
        <p:spPr>
          <a:xfrm>
            <a:off x="5038809" y="2181831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>
              <a:solidFill>
                <a:srgbClr val="37003C"/>
              </a:solidFill>
              <a:latin typeface="Arial" panose="020B060402020202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FF1249-52EF-4A57-BFBE-1DAD77221F4C}"/>
              </a:ext>
            </a:extLst>
          </p:cNvPr>
          <p:cNvSpPr/>
          <p:nvPr/>
        </p:nvSpPr>
        <p:spPr>
          <a:xfrm>
            <a:off x="5038809" y="1442547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>
              <a:solidFill>
                <a:srgbClr val="37003C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3789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7003C"/>
      </a:dk1>
      <a:lt1>
        <a:srgbClr val="FFFFFF"/>
      </a:lt1>
      <a:dk2>
        <a:srgbClr val="963CFF"/>
      </a:dk2>
      <a:lt2>
        <a:srgbClr val="EBEBE4"/>
      </a:lt2>
      <a:accent1>
        <a:srgbClr val="FF2882"/>
      </a:accent1>
      <a:accent2>
        <a:srgbClr val="FF6900"/>
      </a:accent2>
      <a:accent3>
        <a:srgbClr val="00FE86"/>
      </a:accent3>
      <a:accent4>
        <a:srgbClr val="01EFFE"/>
      </a:accent4>
      <a:accent5>
        <a:srgbClr val="963CFF"/>
      </a:accent5>
      <a:accent6>
        <a:srgbClr val="EBFE00"/>
      </a:accent6>
      <a:hlink>
        <a:srgbClr val="963CFF"/>
      </a:hlink>
      <a:folHlink>
        <a:srgbClr val="3700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Purple">
      <a:srgbClr val="382738"/>
    </a:custClr>
    <a:custClr name="Dark Blue">
      <a:srgbClr val="267888"/>
    </a:custClr>
    <a:custClr name="Dark Red">
      <a:srgbClr val="881D48"/>
    </a:custClr>
    <a:custClr name="Dark Yellow">
      <a:srgbClr val="847E26"/>
    </a:custClr>
    <a:custClr name="Dark Green">
      <a:srgbClr val="267E5A"/>
    </a:custClr>
    <a:custClr name="Light Grey">
      <a:srgbClr val="94948D"/>
    </a:custClr>
    <a:custClr name="Stone">
      <a:srgbClr val="EBEBE4"/>
    </a:custClr>
    <a:custClr name="Grey">
      <a:srgbClr val="5C505E"/>
    </a:custClr>
    <a:custClr name="Gold">
      <a:srgbClr val="85854D"/>
    </a:custClr>
  </a:custClrLst>
  <a:extLst>
    <a:ext uri="{05A4C25C-085E-4340-85A3-A5531E510DB2}">
      <thm15:themeFamily xmlns:thm15="http://schemas.microsoft.com/office/thememl/2012/main" name="Blank.potx" id="{96EA3BB1-F91E-498A-A836-D2B98E10E8C2}" vid="{D4382CF8-9C23-49BC-AFFB-4CFE9EC925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347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Premier League</vt:lpstr>
      <vt:lpstr>Office Theme</vt:lpstr>
      <vt:lpstr>Treasure island | LO: Speed and agility, while avoiding collisions - looking up, looking ahead, moving into space.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| LO: To use changes in speed and direction to support different types of movements</dc:title>
  <dc:creator>Natasha Sankarsingh</dc:creator>
  <cp:lastModifiedBy>Natasha Sankarsingh</cp:lastModifiedBy>
  <cp:revision>87</cp:revision>
  <dcterms:created xsi:type="dcterms:W3CDTF">2020-09-09T16:02:42Z</dcterms:created>
  <dcterms:modified xsi:type="dcterms:W3CDTF">2020-11-04T16:40:36Z</dcterms:modified>
</cp:coreProperties>
</file>