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8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tasha Sankarsingh" initials="NS" lastIdx="16" clrIdx="0">
    <p:extLst>
      <p:ext uri="{19B8F6BF-5375-455C-9EA6-DF929625EA0E}">
        <p15:presenceInfo xmlns:p15="http://schemas.microsoft.com/office/powerpoint/2012/main" userId="S-1-5-21-1598838018-3775903872-2167328690-25668" providerId="AD"/>
      </p:ext>
    </p:extLst>
  </p:cmAuthor>
  <p:cmAuthor id="2" name="Megan Smith" initials="MS" lastIdx="5" clrIdx="1">
    <p:extLst>
      <p:ext uri="{19B8F6BF-5375-455C-9EA6-DF929625EA0E}">
        <p15:presenceInfo xmlns:p15="http://schemas.microsoft.com/office/powerpoint/2012/main" userId="S-1-5-21-1598838018-3775903872-2167328690-25679" providerId="AD"/>
      </p:ext>
    </p:extLst>
  </p:cmAuthor>
  <p:cmAuthor id="3" name="Eleanor Ward" initials="EW" lastIdx="31" clrIdx="2">
    <p:extLst>
      <p:ext uri="{19B8F6BF-5375-455C-9EA6-DF929625EA0E}">
        <p15:presenceInfo xmlns:p15="http://schemas.microsoft.com/office/powerpoint/2012/main" userId="S::Eleanor.Ward@edcoms.co.uk::781cb6de-cf51-4b94-a4c7-66761e6eaa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2713" autoAdjust="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4C396-8E0A-482E-8423-BBEC18586EB0}" type="datetimeFigureOut">
              <a:rPr lang="en-GB" smtClean="0"/>
              <a:t>04/11/2020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A803-A500-4B60-A977-308FF5CB63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17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17F97-4598-420B-A7D5-4DC9EFC736C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886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(Co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The background</a:t>
            </a:r>
            <a:r>
              <a:rPr lang="en-GB" sz="996" baseline="0" dirty="0">
                <a:solidFill>
                  <a:srgbClr val="FF0000"/>
                </a:solidFill>
              </a:rPr>
              <a:t> colour of this page can be altered to any of our core colours.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baseline="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Solid</a:t>
            </a:r>
            <a:r>
              <a:rPr lang="en-GB" sz="996" baseline="0" dirty="0">
                <a:solidFill>
                  <a:srgbClr val="FF0000"/>
                </a:solidFill>
              </a:rPr>
              <a:t>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the colour in the palette that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C7B66-7BF4-AC4D-AF79-6E219AEEE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80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03614" y="6461786"/>
            <a:ext cx="113855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4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Premier League 2019</a:t>
            </a:r>
            <a:endParaRPr lang="en-US" sz="747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277105" y="2112640"/>
            <a:ext cx="7638163" cy="708305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3984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77105" y="2928692"/>
            <a:ext cx="7637790" cy="322730"/>
          </a:xfrm>
        </p:spPr>
        <p:txBody>
          <a:bodyPr anchor="ctr"/>
          <a:lstStyle>
            <a:lvl1pPr marL="0" indent="0" algn="ctr">
              <a:buNone/>
              <a:defRPr sz="1494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1E88142-627A-4C46-83A4-C3E892DC3B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77105" y="6080474"/>
            <a:ext cx="7637790" cy="322730"/>
          </a:xfrm>
        </p:spPr>
        <p:txBody>
          <a:bodyPr anchor="ctr"/>
          <a:lstStyle>
            <a:lvl1pPr marL="0" indent="0" algn="ctr">
              <a:buNone/>
              <a:defRPr sz="1394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DD.MM.2019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8C5EA-D5A9-43F7-8020-423230B307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09" y="352636"/>
            <a:ext cx="2620382" cy="121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1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Imag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 rot="5400000">
            <a:off x="-381000" y="381001"/>
            <a:ext cx="6858001" cy="6096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6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9CA8437-C1CF-4EA3-AB9E-D01DAE72F9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87" y="6203575"/>
            <a:ext cx="583442" cy="654425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 userDrawn="1">
            <p:ph type="body" sz="quarter" idx="11"/>
          </p:nvPr>
        </p:nvSpPr>
        <p:spPr>
          <a:xfrm>
            <a:off x="501279" y="0"/>
            <a:ext cx="5594721" cy="6858000"/>
          </a:xfrm>
          <a:noFill/>
        </p:spPr>
        <p:txBody>
          <a:bodyPr lIns="180000" tIns="180000" rIns="180000" bIns="180000" anchor="ctr" anchorCtr="0"/>
          <a:lstStyle>
            <a:lvl1pPr marL="0" indent="0" algn="l">
              <a:lnSpc>
                <a:spcPct val="100000"/>
              </a:lnSpc>
              <a:spcAft>
                <a:spcPts val="0"/>
              </a:spcAft>
              <a:buFontTx/>
              <a:buNone/>
              <a:defRPr sz="2988" b="1" i="0" baseline="0">
                <a:solidFill>
                  <a:schemeClr val="bg1"/>
                </a:solidFill>
              </a:defRPr>
            </a:lvl1pPr>
            <a:lvl2pPr marL="233064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add another slide like this right</a:t>
            </a:r>
            <a:r>
              <a:rPr lang="en-GB" sz="996" baseline="0" dirty="0">
                <a:solidFill>
                  <a:srgbClr val="FF0000"/>
                </a:solidFill>
              </a:rPr>
              <a:t> click the thumbnail and select Duplicate Slide.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add a full slide image: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Picture</a:t>
            </a:r>
            <a:r>
              <a:rPr lang="en-GB" sz="996" baseline="0" dirty="0">
                <a:solidFill>
                  <a:srgbClr val="FF0000"/>
                </a:solidFill>
              </a:rPr>
              <a:t> or Texture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File to browse to the image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After you have added your text, please resize the text within</a:t>
            </a:r>
            <a:r>
              <a:rPr lang="en-GB" sz="996" baseline="0" dirty="0">
                <a:solidFill>
                  <a:srgbClr val="FF0000"/>
                </a:solidFill>
              </a:rPr>
              <a:t> the gradient box for standout on imagery.</a:t>
            </a:r>
            <a:endParaRPr lang="en-GB" sz="996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A06784D-3AF1-4839-966C-8E55F923D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4825" y="6373295"/>
            <a:ext cx="2743595" cy="364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6">
                <a:solidFill>
                  <a:schemeClr val="bg1"/>
                </a:solidFill>
              </a:defRPr>
            </a:lvl1pPr>
          </a:lstStyle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796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2070" y="1438962"/>
            <a:ext cx="11188650" cy="45366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257E69-656E-433F-8AE2-5167C79E8D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Picture Placeholder 5" descr="Click to insert your CCO logo">
            <a:extLst>
              <a:ext uri="{FF2B5EF4-FFF2-40B4-BE49-F238E27FC236}">
                <a16:creationId xmlns:a16="http://schemas.microsoft.com/office/drawing/2014/main" id="{7E2046BF-9858-4F54-A6E3-E5FEAA80A3C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07941" y="1345667"/>
            <a:ext cx="1076881" cy="1096616"/>
          </a:xfrm>
        </p:spPr>
        <p:txBody>
          <a:bodyPr/>
          <a:lstStyle>
            <a:lvl1pPr>
              <a:defRPr sz="1195"/>
            </a:lvl1pPr>
          </a:lstStyle>
          <a:p>
            <a:r>
              <a:rPr lang="en-GB" dirty="0"/>
              <a:t>Click here to insert your CCO’s logo</a:t>
            </a:r>
          </a:p>
        </p:txBody>
      </p:sp>
    </p:spTree>
    <p:extLst>
      <p:ext uri="{BB962C8B-B14F-4D97-AF65-F5344CB8AC3E}">
        <p14:creationId xmlns:p14="http://schemas.microsoft.com/office/powerpoint/2010/main" val="2801760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039" y="502024"/>
            <a:ext cx="11188682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502039" y="1434355"/>
            <a:ext cx="11175110" cy="4554079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C11BC9-941A-4B61-83CD-C57BEF8FD2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B50D7-5ACA-FA4F-A31C-16550C74204D}"/>
              </a:ext>
            </a:extLst>
          </p:cNvPr>
          <p:cNvSpPr txBox="1"/>
          <p:nvPr userDrawn="1"/>
        </p:nvSpPr>
        <p:spPr>
          <a:xfrm>
            <a:off x="12371673" y="0"/>
            <a:ext cx="1635600" cy="27693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use our chart templates create a chart.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Click on the chart. </a:t>
            </a:r>
            <a:br>
              <a:rPr lang="en-GB" sz="996" dirty="0">
                <a:solidFill>
                  <a:srgbClr val="FF0000"/>
                </a:solidFill>
              </a:rPr>
            </a:br>
            <a:r>
              <a:rPr lang="en-GB" sz="996" dirty="0">
                <a:solidFill>
                  <a:srgbClr val="FF0000"/>
                </a:solidFill>
              </a:rPr>
              <a:t>Select Chart Design, Change  Chart Type</a:t>
            </a:r>
            <a:br>
              <a:rPr lang="en-GB" sz="996" dirty="0">
                <a:solidFill>
                  <a:srgbClr val="FF0000"/>
                </a:solidFill>
              </a:rPr>
            </a:br>
            <a:r>
              <a:rPr lang="en-GB" sz="996" dirty="0">
                <a:solidFill>
                  <a:srgbClr val="FF0000"/>
                </a:solidFill>
              </a:rPr>
              <a:t>then Manage Templates.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Drag the PL .</a:t>
            </a:r>
            <a:r>
              <a:rPr lang="en-GB" sz="996" dirty="0" err="1">
                <a:solidFill>
                  <a:srgbClr val="FF0000"/>
                </a:solidFill>
              </a:rPr>
              <a:t>crtz</a:t>
            </a:r>
            <a:r>
              <a:rPr lang="en-GB" sz="996" dirty="0">
                <a:solidFill>
                  <a:srgbClr val="FF0000"/>
                </a:solidFill>
              </a:rPr>
              <a:t> files from the Asset Pack </a:t>
            </a:r>
            <a:br>
              <a:rPr lang="en-GB" sz="996" dirty="0">
                <a:solidFill>
                  <a:srgbClr val="FF0000"/>
                </a:solidFill>
              </a:rPr>
            </a:br>
            <a:r>
              <a:rPr lang="en-GB" sz="996" dirty="0">
                <a:solidFill>
                  <a:srgbClr val="FF0000"/>
                </a:solidFill>
              </a:rPr>
              <a:t>into this folder.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Once loaded you can then select any of these in Change Chart Type under Templates.</a:t>
            </a:r>
          </a:p>
        </p:txBody>
      </p:sp>
    </p:spTree>
    <p:extLst>
      <p:ext uri="{BB962C8B-B14F-4D97-AF65-F5344CB8AC3E}">
        <p14:creationId xmlns:p14="http://schemas.microsoft.com/office/powerpoint/2010/main" val="427790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80" y="502024"/>
            <a:ext cx="11189441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501280" y="1434355"/>
            <a:ext cx="11189441" cy="455407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F7ACA13-028D-024B-A2BA-C13DF8534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84825" y="6373295"/>
            <a:ext cx="2743595" cy="364485"/>
          </a:xfrm>
        </p:spPr>
        <p:txBody>
          <a:bodyPr/>
          <a:lstStyle/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17FFE-9D69-1C44-B1C1-C413841EFF63}"/>
              </a:ext>
            </a:extLst>
          </p:cNvPr>
          <p:cNvSpPr txBox="1"/>
          <p:nvPr userDrawn="1"/>
        </p:nvSpPr>
        <p:spPr>
          <a:xfrm>
            <a:off x="12371673" y="0"/>
            <a:ext cx="1635600" cy="27693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When creating tables please ensure all text is changed from Lilac to be Purple or White.</a:t>
            </a:r>
          </a:p>
        </p:txBody>
      </p:sp>
    </p:spTree>
    <p:extLst>
      <p:ext uri="{BB962C8B-B14F-4D97-AF65-F5344CB8AC3E}">
        <p14:creationId xmlns:p14="http://schemas.microsoft.com/office/powerpoint/2010/main" val="2638690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06848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8284028" y="1726606"/>
            <a:ext cx="3406693" cy="3998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84028" y="502024"/>
            <a:ext cx="3406693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1545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DE53B9E-B0C1-4DFF-8EA8-E77B332A60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2351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08000" y="1726606"/>
            <a:ext cx="7082720" cy="3998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F03707-F531-4F4D-B32B-182BE686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000" y="502024"/>
            <a:ext cx="7082720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5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1279" y="1726606"/>
            <a:ext cx="3406693" cy="3998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09C3F5-A676-49A5-A70A-C542A02B5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" y="6204472"/>
            <a:ext cx="574698" cy="65352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123518" y="0"/>
            <a:ext cx="806848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01279" y="502024"/>
            <a:ext cx="3406693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0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C96736-E105-4326-9C9F-39212FF7FD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" y="6204472"/>
            <a:ext cx="574698" cy="653528"/>
          </a:xfrm>
          <a:prstGeom prst="rect">
            <a:avLst/>
          </a:prstGeom>
        </p:spPr>
      </p:pic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68482" y="0"/>
            <a:ext cx="412351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01278" y="1726606"/>
            <a:ext cx="7226647" cy="3998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278" y="502024"/>
            <a:ext cx="7226647" cy="6454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420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Text Purp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70B596-2783-4C5E-8D64-2FF29F2021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08447E-2441-40AE-941B-831CB65570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87" y="6203575"/>
            <a:ext cx="583442" cy="65442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502070" y="1438962"/>
            <a:ext cx="11188650" cy="45366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885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 Colou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The background</a:t>
            </a:r>
            <a:r>
              <a:rPr lang="en-GB" sz="996" baseline="0" dirty="0">
                <a:solidFill>
                  <a:srgbClr val="FF0000"/>
                </a:solidFill>
              </a:rPr>
              <a:t> colour of this page can be altered to any of our core colours.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baseline="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Solid</a:t>
            </a:r>
            <a:r>
              <a:rPr lang="en-GB" sz="996" baseline="0" dirty="0">
                <a:solidFill>
                  <a:srgbClr val="FF0000"/>
                </a:solidFill>
              </a:rPr>
              <a:t>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the colour in the palette that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AC7B66-7BF4-AC4D-AF79-6E219AEEEE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802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5" name="TextBox 14"/>
          <p:cNvSpPr txBox="1"/>
          <p:nvPr userDrawn="1"/>
        </p:nvSpPr>
        <p:spPr>
          <a:xfrm>
            <a:off x="303614" y="6461786"/>
            <a:ext cx="113855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47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Premier League 2019</a:t>
            </a:r>
            <a:endParaRPr lang="en-US" sz="747" dirty="0">
              <a:solidFill>
                <a:schemeClr val="tx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298894" y="3256683"/>
            <a:ext cx="5593962" cy="860613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94" baseline="0">
                <a:solidFill>
                  <a:schemeClr val="tx1"/>
                </a:solidFill>
              </a:defRPr>
            </a:lvl1pPr>
            <a:lvl2pPr>
              <a:defRPr sz="1494">
                <a:solidFill>
                  <a:schemeClr val="bg1"/>
                </a:solidFill>
              </a:defRPr>
            </a:lvl2pPr>
            <a:lvl3pPr>
              <a:defRPr sz="1494">
                <a:solidFill>
                  <a:schemeClr val="bg1"/>
                </a:solidFill>
              </a:defRPr>
            </a:lvl3pPr>
            <a:lvl4pPr>
              <a:defRPr sz="1494">
                <a:solidFill>
                  <a:schemeClr val="bg1"/>
                </a:solidFill>
              </a:defRPr>
            </a:lvl4pPr>
            <a:lvl5pPr>
              <a:defRPr sz="14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contact details, if required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7422" y="5689013"/>
            <a:ext cx="576906" cy="717178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01280" y="1401911"/>
            <a:ext cx="11189441" cy="22034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5976" b="1" dirty="0">
                <a:solidFill>
                  <a:schemeClr val="tx1"/>
                </a:solidFill>
              </a:rPr>
              <a:t>Thank</a:t>
            </a:r>
            <a:r>
              <a:rPr lang="en-US" sz="5976" b="1" baseline="0" dirty="0">
                <a:solidFill>
                  <a:schemeClr val="tx1"/>
                </a:solidFill>
              </a:rPr>
              <a:t> you</a:t>
            </a:r>
            <a:endParaRPr lang="en-US" sz="5976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6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(Cor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The background</a:t>
            </a:r>
            <a:r>
              <a:rPr lang="en-GB" sz="996" baseline="0" dirty="0">
                <a:solidFill>
                  <a:srgbClr val="FF0000"/>
                </a:solidFill>
              </a:rPr>
              <a:t> colour of this page can be altered to any of our core colours.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baseline="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Solid</a:t>
            </a:r>
            <a:r>
              <a:rPr lang="en-GB" sz="996" baseline="0" dirty="0">
                <a:solidFill>
                  <a:srgbClr val="FF0000"/>
                </a:solidFill>
              </a:rPr>
              <a:t>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the colour in the palette that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4E7D7-B64C-9F42-A5D1-37B3CC4D6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"/>
            <a:ext cx="12192000" cy="685780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B4F947-DE37-A54A-969E-05A7A04E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79" y="2112640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3984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849C50-D2FC-0447-AA89-6E491735E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390" baseline="0">
                <a:solidFill>
                  <a:schemeClr val="bg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8B0384-E83E-6C4C-94F5-B22148A543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87" y="6203575"/>
            <a:ext cx="583442" cy="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9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 (Gradien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298894" y="4501631"/>
            <a:ext cx="5593962" cy="860613"/>
          </a:xfrm>
        </p:spPr>
        <p:txBody>
          <a:bodyPr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1494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94">
                <a:solidFill>
                  <a:schemeClr val="bg1"/>
                </a:solidFill>
              </a:defRPr>
            </a:lvl2pPr>
            <a:lvl3pPr>
              <a:defRPr sz="1494">
                <a:solidFill>
                  <a:schemeClr val="bg1"/>
                </a:solidFill>
              </a:defRPr>
            </a:lvl3pPr>
            <a:lvl4pPr>
              <a:defRPr sz="1494">
                <a:solidFill>
                  <a:schemeClr val="bg1"/>
                </a:solidFill>
              </a:defRPr>
            </a:lvl4pPr>
            <a:lvl5pPr>
              <a:defRPr sz="1494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contact details, if required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98894" y="5065949"/>
            <a:ext cx="5593962" cy="286871"/>
          </a:xfrm>
        </p:spPr>
        <p:txBody>
          <a:bodyPr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996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996">
                <a:solidFill>
                  <a:schemeClr val="accent3"/>
                </a:solidFill>
              </a:defRPr>
            </a:lvl2pPr>
            <a:lvl3pPr>
              <a:defRPr sz="996">
                <a:solidFill>
                  <a:schemeClr val="accent3"/>
                </a:solidFill>
              </a:defRPr>
            </a:lvl3pPr>
            <a:lvl4pPr>
              <a:defRPr sz="996">
                <a:solidFill>
                  <a:schemeClr val="accent3"/>
                </a:solidFill>
              </a:defRPr>
            </a:lvl4pPr>
            <a:lvl5pPr>
              <a:defRPr sz="996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Additional information, if required.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01154" y="3322425"/>
            <a:ext cx="11189441" cy="22034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597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sz="5976" b="1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</a:t>
            </a:r>
            <a:endParaRPr lang="en-US" sz="5976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03614" y="6461786"/>
            <a:ext cx="113855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4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Premier League 2020</a:t>
            </a:r>
            <a:endParaRPr lang="en-US" sz="74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F0910E-D36D-44CB-9570-8CEDD9C6F0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671" y="5063276"/>
            <a:ext cx="700407" cy="103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3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 Cover (Gradien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276716" y="5372169"/>
            <a:ext cx="7638163" cy="708305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3287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277105" y="5049440"/>
            <a:ext cx="7637790" cy="322730"/>
          </a:xfrm>
        </p:spPr>
        <p:txBody>
          <a:bodyPr anchor="ctr"/>
          <a:lstStyle>
            <a:lvl1pPr marL="0" indent="0" algn="ctr">
              <a:buNone/>
              <a:defRPr sz="1494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Client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77105" y="6080474"/>
            <a:ext cx="7637790" cy="322730"/>
          </a:xfrm>
        </p:spPr>
        <p:txBody>
          <a:bodyPr anchor="ctr"/>
          <a:lstStyle>
            <a:lvl1pPr marL="0" indent="0" algn="ctr">
              <a:buNone/>
              <a:defRPr sz="1494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DD.MM.2019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303614" y="6461786"/>
            <a:ext cx="1138553" cy="322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7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47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Premier League 2020</a:t>
            </a:r>
            <a:endParaRPr lang="en-US" sz="747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701765-4873-4DF1-B9EE-166C33878E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684" y="2467278"/>
            <a:ext cx="2824632" cy="13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6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(Gradient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374" cy="68580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The background</a:t>
            </a:r>
            <a:r>
              <a:rPr lang="en-GB" sz="996" baseline="0" dirty="0">
                <a:solidFill>
                  <a:srgbClr val="FF0000"/>
                </a:solidFill>
              </a:rPr>
              <a:t> colour of this page can be altered to any of our core colours.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baseline="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Solid</a:t>
            </a:r>
            <a:r>
              <a:rPr lang="en-GB" sz="996" baseline="0" dirty="0">
                <a:solidFill>
                  <a:srgbClr val="FF0000"/>
                </a:solidFill>
              </a:rPr>
              <a:t>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the colour in the palette that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5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Lilac/Pi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87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Lilac/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90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Pink/Oran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7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tatement Green/Yello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9" y="2711294"/>
            <a:ext cx="11189815" cy="1434356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4382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7876" y="5439787"/>
            <a:ext cx="5056249" cy="860613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2490" baseline="0">
                <a:solidFill>
                  <a:schemeClr val="tx1"/>
                </a:solidFill>
              </a:defRPr>
            </a:lvl1pPr>
            <a:lvl2pPr marL="45714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Background Imag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4098670"/>
            <a:ext cx="12192000" cy="2759330"/>
            <a:chOff x="0" y="8229599"/>
            <a:chExt cx="24479250" cy="5540376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8229599"/>
              <a:ext cx="24479250" cy="5540375"/>
            </a:xfrm>
            <a:prstGeom prst="rect">
              <a:avLst/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96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CA8437-C1CF-4EA3-AB9E-D01DAE72F9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28400" y="12455975"/>
              <a:ext cx="1171443" cy="1314000"/>
            </a:xfrm>
            <a:prstGeom prst="rect">
              <a:avLst/>
            </a:prstGeom>
          </p:spPr>
        </p:pic>
      </p:grp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0" y="4098671"/>
            <a:ext cx="12192000" cy="2759329"/>
          </a:xfrm>
          <a:noFill/>
        </p:spPr>
        <p:txBody>
          <a:bodyPr lIns="180000" tIns="180000" rIns="180000" bIns="180000" anchor="ctr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Tx/>
              <a:buNone/>
              <a:defRPr sz="3984" b="1" i="0" baseline="0">
                <a:solidFill>
                  <a:schemeClr val="bg1"/>
                </a:solidFill>
              </a:defRPr>
            </a:lvl1pPr>
            <a:lvl2pPr marL="233064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371673" y="0"/>
            <a:ext cx="1494733" cy="13987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add another slide like this right</a:t>
            </a:r>
            <a:r>
              <a:rPr lang="en-GB" sz="996" baseline="0" dirty="0">
                <a:solidFill>
                  <a:srgbClr val="FF0000"/>
                </a:solidFill>
              </a:rPr>
              <a:t> click the thumbnail and select Duplicate Slide.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To add a full slide image: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Right</a:t>
            </a:r>
            <a:r>
              <a:rPr lang="en-GB" sz="996" baseline="0" dirty="0">
                <a:solidFill>
                  <a:srgbClr val="FF0000"/>
                </a:solidFill>
              </a:rPr>
              <a:t> click the background and select Format Background.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Select Picture</a:t>
            </a:r>
            <a:r>
              <a:rPr lang="en-GB" sz="996" baseline="0" dirty="0">
                <a:solidFill>
                  <a:srgbClr val="FF0000"/>
                </a:solidFill>
              </a:rPr>
              <a:t> or Texture Fill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baseline="0" dirty="0">
                <a:solidFill>
                  <a:srgbClr val="FF0000"/>
                </a:solidFill>
              </a:rPr>
              <a:t>Click on File to browse to the image you wish to use.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endParaRPr lang="en-GB" sz="996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FontTx/>
              <a:buNone/>
            </a:pPr>
            <a:r>
              <a:rPr lang="en-GB" sz="996" dirty="0">
                <a:solidFill>
                  <a:srgbClr val="FF0000"/>
                </a:solidFill>
              </a:rPr>
              <a:t>After you have added your text, please resize the text within</a:t>
            </a:r>
            <a:r>
              <a:rPr lang="en-GB" sz="996" baseline="0" dirty="0">
                <a:solidFill>
                  <a:srgbClr val="FF0000"/>
                </a:solidFill>
              </a:rPr>
              <a:t> the gradient box for standout on imagery.</a:t>
            </a:r>
            <a:endParaRPr lang="en-GB" sz="996" dirty="0">
              <a:solidFill>
                <a:srgbClr val="FF0000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AA06784D-3AF1-4839-966C-8E55F923DF4F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8684825" y="6373295"/>
            <a:ext cx="2743595" cy="364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6">
                <a:solidFill>
                  <a:schemeClr val="bg1"/>
                </a:solidFill>
              </a:defRPr>
            </a:lvl1pPr>
          </a:lstStyle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81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039" y="516128"/>
            <a:ext cx="11188682" cy="6454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039" y="1438963"/>
            <a:ext cx="11188682" cy="453668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DCAB7-288E-49EB-94C1-0628B061D0EE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8531" y="6204472"/>
            <a:ext cx="574698" cy="6535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6784D-3AF1-4839-966C-8E55F923D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84825" y="6373295"/>
            <a:ext cx="2743595" cy="364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6">
                <a:solidFill>
                  <a:srgbClr val="37003C"/>
                </a:solidFill>
              </a:defRPr>
            </a:lvl1pPr>
          </a:lstStyle>
          <a:p>
            <a:fld id="{142585A0-1DAD-402A-907C-D75230567DE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58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</p:sldLayoutIdLst>
  <p:hf hdr="0" ftr="0" dt="0"/>
  <p:txStyles>
    <p:titleStyle>
      <a:lvl1pPr algn="l" defTabSz="914294" rtl="0" eaLnBrk="1" latinLnBrk="0" hangingPunct="1">
        <a:lnSpc>
          <a:spcPct val="100000"/>
        </a:lnSpc>
        <a:spcBef>
          <a:spcPct val="0"/>
        </a:spcBef>
        <a:buNone/>
        <a:defRPr sz="2988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064" indent="-233064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Arial" panose="020B0604020202020204" pitchFamily="34" charset="0"/>
        <a:buChar char="•"/>
        <a:defRPr sz="239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9912" indent="-286848" algn="l" defTabSz="914294" rtl="0" eaLnBrk="1" latinLnBrk="0" hangingPunct="1">
        <a:lnSpc>
          <a:spcPct val="100000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594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19912" indent="-286848" algn="l" defTabSz="914294" rtl="0" eaLnBrk="1" latinLnBrk="0" hangingPunct="1">
        <a:lnSpc>
          <a:spcPts val="1494"/>
        </a:lnSpc>
        <a:spcBef>
          <a:spcPts val="0"/>
        </a:spcBef>
        <a:spcAft>
          <a:spcPts val="1270"/>
        </a:spcAft>
        <a:buFont typeface="Premier League" panose="020B0504020203020204" pitchFamily="34" charset="0"/>
        <a:buChar char="—"/>
        <a:defRPr sz="1245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1pPr>
      <a:lvl2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2pPr>
      <a:lvl3pPr marL="0" algn="ctr" defTabSz="550817" rtl="0" eaLnBrk="1" latinLnBrk="0" hangingPunct="1">
        <a:lnSpc>
          <a:spcPts val="1743"/>
        </a:lnSpc>
        <a:defRPr sz="1494" kern="1200">
          <a:solidFill>
            <a:schemeClr val="accent1"/>
          </a:solidFill>
          <a:latin typeface="+mn-lt"/>
          <a:ea typeface="+mn-ea"/>
          <a:cs typeface="+mn-cs"/>
        </a:defRPr>
      </a:lvl3pPr>
      <a:lvl4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4pPr>
      <a:lvl5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5pPr>
      <a:lvl6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6pPr>
      <a:lvl7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7pPr>
      <a:lvl8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8pPr>
      <a:lvl9pPr marL="0" algn="ctr" defTabSz="550817" rtl="0" eaLnBrk="1" latinLnBrk="0" hangingPunct="1">
        <a:lnSpc>
          <a:spcPts val="1743"/>
        </a:lnSpc>
        <a:defRPr sz="1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37">
          <p15:clr>
            <a:srgbClr val="F26B43"/>
          </p15:clr>
        </p15:guide>
        <p15:guide id="2" pos="7710">
          <p15:clr>
            <a:srgbClr val="F26B43"/>
          </p15:clr>
        </p15:guide>
        <p15:guide id="3" pos="384">
          <p15:clr>
            <a:srgbClr val="F26B43"/>
          </p15:clr>
        </p15:guide>
        <p15:guide id="4" pos="15058">
          <p15:clr>
            <a:srgbClr val="F26B43"/>
          </p15:clr>
        </p15:guide>
        <p15:guide id="5" orient="horz" pos="391">
          <p15:clr>
            <a:srgbClr val="F26B43"/>
          </p15:clr>
        </p15:guide>
        <p15:guide id="6" orient="horz" pos="8306">
          <p15:clr>
            <a:srgbClr val="F26B43"/>
          </p15:clr>
        </p15:guide>
        <p15:guide id="7" orient="horz" pos="1094">
          <p15:clr>
            <a:srgbClr val="F26B43"/>
          </p15:clr>
        </p15:guide>
        <p15:guide id="8" orient="horz" pos="1820">
          <p15:clr>
            <a:srgbClr val="F26B43"/>
          </p15:clr>
        </p15:guide>
        <p15:guide id="9" pos="634">
          <p15:clr>
            <a:srgbClr val="F26B43"/>
          </p15:clr>
        </p15:guide>
        <p15:guide id="10" pos="14786">
          <p15:clr>
            <a:srgbClr val="F26B43"/>
          </p15:clr>
        </p15:guide>
        <p15:guide id="11" orient="horz" pos="75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816C-EDF3-4B38-AF12-40A069A52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737" y="230013"/>
            <a:ext cx="10710938" cy="645460"/>
          </a:xfrm>
        </p:spPr>
        <p:txBody>
          <a:bodyPr/>
          <a:lstStyle/>
          <a:p>
            <a:r>
              <a:rPr lang="en-GB" sz="2500" dirty="0">
                <a:latin typeface="Premier League" panose="020B0504020203020204" pitchFamily="34" charset="0"/>
              </a:rPr>
              <a:t>Superhero shadows</a:t>
            </a:r>
            <a:r>
              <a:rPr lang="en-GB" sz="2490" dirty="0">
                <a:latin typeface="Premier League" panose="020B0504020203020204" pitchFamily="34" charset="0"/>
              </a:rPr>
              <a:t> </a:t>
            </a:r>
            <a:r>
              <a:rPr lang="en-GB" sz="1600" dirty="0">
                <a:latin typeface="Premier League" panose="020B0504020203020204" pitchFamily="34" charset="0"/>
              </a:rPr>
              <a:t>LO: Explore fundamental movements, reaction time and communication skills.</a:t>
            </a:r>
            <a:br>
              <a:rPr lang="en-GB" sz="1600" dirty="0">
                <a:latin typeface="Premier League" panose="020B0504020203020204" pitchFamily="34" charset="0"/>
              </a:rPr>
            </a:br>
            <a:endParaRPr lang="en-GB" sz="1600" dirty="0">
              <a:latin typeface="Premier League" panose="020B0504020203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BEEB451-605D-437A-BE04-84C526A9EA07}"/>
              </a:ext>
            </a:extLst>
          </p:cNvPr>
          <p:cNvSpPr/>
          <p:nvPr/>
        </p:nvSpPr>
        <p:spPr>
          <a:xfrm>
            <a:off x="327135" y="809111"/>
            <a:ext cx="5070818" cy="1980550"/>
          </a:xfrm>
          <a:prstGeom prst="roundRect">
            <a:avLst>
              <a:gd name="adj" fmla="val 10332"/>
            </a:avLst>
          </a:prstGeom>
          <a:solidFill>
            <a:srgbClr val="FF288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endParaRPr lang="en-GB" sz="896" kern="0" dirty="0">
              <a:solidFill>
                <a:sysClr val="windowText" lastClr="000000"/>
              </a:solidFill>
              <a:highlight>
                <a:srgbClr val="FF2882"/>
              </a:highlight>
              <a:latin typeface="Arial" panose="020B060402020202020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A81864F-6130-473E-902E-6F1BBBEB37E2}"/>
              </a:ext>
            </a:extLst>
          </p:cNvPr>
          <p:cNvSpPr/>
          <p:nvPr/>
        </p:nvSpPr>
        <p:spPr>
          <a:xfrm>
            <a:off x="425065" y="906470"/>
            <a:ext cx="3060403" cy="1769613"/>
          </a:xfrm>
          <a:prstGeom prst="roundRect">
            <a:avLst>
              <a:gd name="adj" fmla="val 6940"/>
            </a:avLst>
          </a:prstGeom>
          <a:solidFill>
            <a:schemeClr val="tx1"/>
          </a:solidFill>
          <a:ln>
            <a:solidFill>
              <a:srgbClr val="FFFF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endParaRPr lang="en-GB" sz="896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455371"/>
            <a:endParaRPr lang="en-GB" sz="896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455371"/>
            <a:endParaRPr lang="en-GB" sz="896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455371"/>
            <a:endParaRPr lang="en-GB" sz="896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455371"/>
            <a:endParaRPr lang="en-GB" sz="896" dirty="0">
              <a:solidFill>
                <a:srgbClr val="FFFFFF"/>
              </a:solidFill>
              <a:latin typeface="Arial" panose="020B0604020202020204"/>
            </a:endParaRPr>
          </a:p>
          <a:p>
            <a:pPr algn="ctr" defTabSz="455371"/>
            <a:endParaRPr lang="en-GB" sz="896" dirty="0">
              <a:solidFill>
                <a:srgbClr val="FFFFFF"/>
              </a:solidFill>
              <a:latin typeface="Arial" panose="020B060402020202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26635A-F8A8-4F27-AC82-E48018CFD4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4" y="1426929"/>
            <a:ext cx="1561261" cy="7549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28A46DD-375E-4D1D-AC5A-DD77FE2D7448}"/>
              </a:ext>
            </a:extLst>
          </p:cNvPr>
          <p:cNvSpPr/>
          <p:nvPr/>
        </p:nvSpPr>
        <p:spPr>
          <a:xfrm>
            <a:off x="3583397" y="897770"/>
            <a:ext cx="1716198" cy="1769613"/>
          </a:xfrm>
          <a:prstGeom prst="roundRect">
            <a:avLst>
              <a:gd name="adj" fmla="val 8330"/>
            </a:avLst>
          </a:prstGeom>
          <a:solidFill>
            <a:schemeClr val="bg1"/>
          </a:solidFill>
          <a:ln>
            <a:solidFill>
              <a:srgbClr val="37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1594" b="1" dirty="0">
                <a:solidFill>
                  <a:srgbClr val="37003C"/>
                </a:solidFill>
                <a:latin typeface="Arial" panose="020B0604020202020204"/>
              </a:rPr>
              <a:t>PL Value</a:t>
            </a:r>
          </a:p>
          <a:p>
            <a:pPr defTabSz="455371"/>
            <a:r>
              <a:rPr lang="en-GB" sz="1594" dirty="0">
                <a:solidFill>
                  <a:srgbClr val="37003C"/>
                </a:solidFill>
                <a:latin typeface="Premier League" panose="020B0504020203020204" pitchFamily="34" charset="0"/>
              </a:rPr>
              <a:t>Be ambitious    </a:t>
            </a:r>
          </a:p>
          <a:p>
            <a:pPr defTabSz="455371"/>
            <a:r>
              <a:rPr lang="en-GB" sz="1594" dirty="0">
                <a:solidFill>
                  <a:srgbClr val="37003C"/>
                </a:solidFill>
                <a:latin typeface="Premier League" panose="020B0504020203020204" pitchFamily="34" charset="0"/>
              </a:rPr>
              <a:t>Be inspiring</a:t>
            </a:r>
          </a:p>
          <a:p>
            <a:pPr defTabSz="455371"/>
            <a:r>
              <a:rPr lang="en-GB" sz="1594" dirty="0">
                <a:solidFill>
                  <a:srgbClr val="37003C"/>
                </a:solidFill>
                <a:latin typeface="Premier League" panose="020B0504020203020204" pitchFamily="34" charset="0"/>
              </a:rPr>
              <a:t>Be connected</a:t>
            </a:r>
          </a:p>
          <a:p>
            <a:pPr defTabSz="455371"/>
            <a:r>
              <a:rPr lang="en-GB" sz="1594" dirty="0">
                <a:solidFill>
                  <a:srgbClr val="37003C"/>
                </a:solidFill>
                <a:latin typeface="Premier League" panose="020B0504020203020204" pitchFamily="34" charset="0"/>
              </a:rPr>
              <a:t>Be fair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FA9D4-4DE0-4DB7-8F22-447F0C21BC7B}"/>
              </a:ext>
            </a:extLst>
          </p:cNvPr>
          <p:cNvSpPr/>
          <p:nvPr/>
        </p:nvSpPr>
        <p:spPr>
          <a:xfrm>
            <a:off x="5038809" y="1455924"/>
            <a:ext cx="151020" cy="169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endParaRPr lang="en-GB" sz="896" dirty="0">
              <a:solidFill>
                <a:srgbClr val="37003C"/>
              </a:solidFill>
              <a:latin typeface="Arial" panose="020B0604020202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67C7F3-DE9F-4018-B7E4-A2DD0B709C47}"/>
              </a:ext>
            </a:extLst>
          </p:cNvPr>
          <p:cNvSpPr/>
          <p:nvPr/>
        </p:nvSpPr>
        <p:spPr>
          <a:xfrm>
            <a:off x="5038809" y="1701122"/>
            <a:ext cx="151020" cy="169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endParaRPr lang="en-GB" sz="896">
              <a:solidFill>
                <a:srgbClr val="37003C"/>
              </a:solidFill>
              <a:latin typeface="Arial" panose="020B060402020202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B0343E-FDFD-4015-8D8F-E26DD3733EBA}"/>
              </a:ext>
            </a:extLst>
          </p:cNvPr>
          <p:cNvSpPr/>
          <p:nvPr/>
        </p:nvSpPr>
        <p:spPr>
          <a:xfrm>
            <a:off x="5038809" y="2181831"/>
            <a:ext cx="151020" cy="169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endParaRPr lang="en-GB" sz="896">
              <a:solidFill>
                <a:srgbClr val="37003C"/>
              </a:solidFill>
              <a:latin typeface="Arial" panose="020B0604020202020204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DE99665-3B49-4969-968B-74CCA8FCCA7B}"/>
              </a:ext>
            </a:extLst>
          </p:cNvPr>
          <p:cNvSpPr/>
          <p:nvPr/>
        </p:nvSpPr>
        <p:spPr>
          <a:xfrm>
            <a:off x="327135" y="2895236"/>
            <a:ext cx="5070818" cy="3837604"/>
          </a:xfrm>
          <a:prstGeom prst="roundRect">
            <a:avLst>
              <a:gd name="adj" fmla="val 4975"/>
            </a:avLst>
          </a:prstGeom>
          <a:solidFill>
            <a:srgbClr val="00FF87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endParaRPr lang="en-GB" sz="896" kern="0" dirty="0">
              <a:solidFill>
                <a:sysClr val="windowText" lastClr="000000"/>
              </a:solidFill>
              <a:highlight>
                <a:srgbClr val="00FF87"/>
              </a:highlight>
              <a:latin typeface="Arial" panose="020B0604020202020204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2CC606D-622C-4027-9044-8FCFD9C495F1}"/>
              </a:ext>
            </a:extLst>
          </p:cNvPr>
          <p:cNvSpPr/>
          <p:nvPr/>
        </p:nvSpPr>
        <p:spPr>
          <a:xfrm>
            <a:off x="405836" y="2982423"/>
            <a:ext cx="4919009" cy="5415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1594" b="1" dirty="0">
                <a:solidFill>
                  <a:srgbClr val="FFFFFF"/>
                </a:solidFill>
                <a:latin typeface="Premier League" panose="020B0504020203020204" pitchFamily="34" charset="0"/>
              </a:rPr>
              <a:t>What skills will pupils develop?</a:t>
            </a:r>
            <a:endParaRPr lang="en-GB" sz="1594" dirty="0">
              <a:solidFill>
                <a:srgbClr val="FFFFFF"/>
              </a:solidFill>
              <a:latin typeface="Premier League" panose="020B0504020203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7FA1BBB-CEE4-485A-8548-7A9D03FA88C1}"/>
              </a:ext>
            </a:extLst>
          </p:cNvPr>
          <p:cNvSpPr/>
          <p:nvPr/>
        </p:nvSpPr>
        <p:spPr>
          <a:xfrm>
            <a:off x="405834" y="3630561"/>
            <a:ext cx="1759482" cy="931251"/>
          </a:xfrm>
          <a:prstGeom prst="roundRect">
            <a:avLst>
              <a:gd name="adj" fmla="val 10337"/>
            </a:avLst>
          </a:prstGeom>
          <a:ln>
            <a:solidFill>
              <a:srgbClr val="37003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1594" b="1" dirty="0">
                <a:solidFill>
                  <a:srgbClr val="FFFFFF"/>
                </a:solidFill>
                <a:latin typeface="Premier League" panose="020B0504020203020204" pitchFamily="34" charset="0"/>
              </a:rPr>
              <a:t>Thinking skills</a:t>
            </a:r>
            <a:endParaRPr lang="en-GB" sz="1594" dirty="0">
              <a:solidFill>
                <a:srgbClr val="FFFFFF"/>
              </a:solidFill>
              <a:latin typeface="Premier League" panose="020B0504020203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FD092FF-9944-4E95-922E-CD006BC8D50A}"/>
              </a:ext>
            </a:extLst>
          </p:cNvPr>
          <p:cNvSpPr/>
          <p:nvPr/>
        </p:nvSpPr>
        <p:spPr>
          <a:xfrm>
            <a:off x="405834" y="4668402"/>
            <a:ext cx="1759482" cy="931251"/>
          </a:xfrm>
          <a:prstGeom prst="roundRect">
            <a:avLst>
              <a:gd name="adj" fmla="val 7805"/>
            </a:avLst>
          </a:prstGeom>
          <a:ln>
            <a:solidFill>
              <a:srgbClr val="37003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1594" b="1" dirty="0">
                <a:solidFill>
                  <a:srgbClr val="FFFFFF"/>
                </a:solidFill>
                <a:latin typeface="Premier League" panose="020B0504020203020204" pitchFamily="34" charset="0"/>
              </a:rPr>
              <a:t>Social and emotional skills</a:t>
            </a:r>
            <a:endParaRPr lang="en-GB" sz="1594" dirty="0">
              <a:solidFill>
                <a:srgbClr val="FFFFFF"/>
              </a:solidFill>
              <a:latin typeface="Premier League" panose="020B0504020203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AEF80D3-E9CA-417A-BD8C-D1A44912DB4A}"/>
              </a:ext>
            </a:extLst>
          </p:cNvPr>
          <p:cNvSpPr/>
          <p:nvPr/>
        </p:nvSpPr>
        <p:spPr>
          <a:xfrm>
            <a:off x="405834" y="5706243"/>
            <a:ext cx="1759482" cy="931251"/>
          </a:xfrm>
          <a:prstGeom prst="roundRect">
            <a:avLst>
              <a:gd name="adj" fmla="val 9071"/>
            </a:avLst>
          </a:prstGeom>
          <a:ln>
            <a:solidFill>
              <a:srgbClr val="37003C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1594" b="1" dirty="0">
                <a:solidFill>
                  <a:srgbClr val="FFFFFF"/>
                </a:solidFill>
                <a:latin typeface="Premier League" panose="020B0504020203020204" pitchFamily="34" charset="0"/>
              </a:rPr>
              <a:t>Physical skills</a:t>
            </a:r>
            <a:endParaRPr lang="en-GB" sz="1594" dirty="0">
              <a:solidFill>
                <a:srgbClr val="FFFFFF"/>
              </a:solidFill>
              <a:latin typeface="Premier League" panose="020B0504020203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9086813-1904-479D-96F6-9EF687636005}"/>
              </a:ext>
            </a:extLst>
          </p:cNvPr>
          <p:cNvSpPr/>
          <p:nvPr/>
        </p:nvSpPr>
        <p:spPr>
          <a:xfrm>
            <a:off x="2130285" y="3630561"/>
            <a:ext cx="3142978" cy="931251"/>
          </a:xfrm>
          <a:prstGeom prst="roundRect">
            <a:avLst/>
          </a:prstGeom>
          <a:solidFill>
            <a:schemeClr val="bg1"/>
          </a:solidFill>
          <a:ln>
            <a:solidFill>
              <a:srgbClr val="37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1200" b="1" dirty="0">
                <a:solidFill>
                  <a:srgbClr val="37003C"/>
                </a:solidFill>
                <a:latin typeface="Premier League" panose="020B0504020203020204"/>
              </a:rPr>
              <a:t>Decision making</a:t>
            </a:r>
            <a:b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Pupils will respond to instructions and make quick decisions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E4FC2D1-9E1D-4250-BACC-48DC0743ECA8}"/>
              </a:ext>
            </a:extLst>
          </p:cNvPr>
          <p:cNvSpPr/>
          <p:nvPr/>
        </p:nvSpPr>
        <p:spPr>
          <a:xfrm>
            <a:off x="2130285" y="4668402"/>
            <a:ext cx="3142978" cy="931251"/>
          </a:xfrm>
          <a:prstGeom prst="roundRect">
            <a:avLst/>
          </a:prstGeom>
          <a:solidFill>
            <a:schemeClr val="bg1"/>
          </a:solidFill>
          <a:ln>
            <a:solidFill>
              <a:srgbClr val="37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1200" b="1" dirty="0">
                <a:solidFill>
                  <a:srgbClr val="37003C"/>
                </a:solidFill>
                <a:latin typeface="Premier League" panose="020B0504020203020204"/>
              </a:rPr>
              <a:t>Communication, listening and teamwork</a:t>
            </a:r>
          </a:p>
          <a:p>
            <a:pPr algn="ctr" defTabSz="455371"/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Pupils will interact with each other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B2D7A92-772E-4BC3-907E-9D57BCAA5B13}"/>
              </a:ext>
            </a:extLst>
          </p:cNvPr>
          <p:cNvSpPr/>
          <p:nvPr/>
        </p:nvSpPr>
        <p:spPr>
          <a:xfrm>
            <a:off x="2130285" y="5696736"/>
            <a:ext cx="3178009" cy="931251"/>
          </a:xfrm>
          <a:prstGeom prst="roundRect">
            <a:avLst/>
          </a:prstGeom>
          <a:solidFill>
            <a:schemeClr val="bg1"/>
          </a:solidFill>
          <a:ln>
            <a:solidFill>
              <a:srgbClr val="3700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1200" b="1" dirty="0">
                <a:solidFill>
                  <a:srgbClr val="37003C"/>
                </a:solidFill>
                <a:latin typeface="Premier League" panose="020B0504020203020204"/>
              </a:rPr>
              <a:t>Speed, agility and balance</a:t>
            </a:r>
          </a:p>
          <a:p>
            <a:pPr algn="ctr" defTabSz="455371"/>
            <a:r>
              <a:rPr lang="en-US" sz="1200" dirty="0">
                <a:solidFill>
                  <a:srgbClr val="37003C"/>
                </a:solidFill>
                <a:latin typeface="Premier League" panose="020B0504020203020204"/>
              </a:rPr>
              <a:t>Pupils will perform multiple different fundamental movements as fast as they can</a:t>
            </a:r>
            <a:endParaRPr lang="en-GB" sz="1200" dirty="0">
              <a:solidFill>
                <a:srgbClr val="37003C"/>
              </a:solidFill>
              <a:latin typeface="Premier League" panose="020B0504020203020204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BC6FAC6-E7CB-4F66-B27D-F572F8F92B2E}"/>
              </a:ext>
            </a:extLst>
          </p:cNvPr>
          <p:cNvSpPr/>
          <p:nvPr/>
        </p:nvSpPr>
        <p:spPr>
          <a:xfrm>
            <a:off x="5541912" y="809110"/>
            <a:ext cx="6470908" cy="5943796"/>
          </a:xfrm>
          <a:prstGeom prst="roundRect">
            <a:avLst>
              <a:gd name="adj" fmla="val 3463"/>
            </a:avLst>
          </a:prstGeom>
          <a:solidFill>
            <a:srgbClr val="05F0FF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endParaRPr lang="en-GB" sz="896" kern="0" dirty="0">
              <a:solidFill>
                <a:sysClr val="windowText" lastClr="000000"/>
              </a:solidFill>
              <a:highlight>
                <a:srgbClr val="05F0FF"/>
              </a:highlight>
              <a:latin typeface="Arial" panose="020B0604020202020204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46229D0-FA47-4B56-A6DF-B57B73D28576}"/>
              </a:ext>
            </a:extLst>
          </p:cNvPr>
          <p:cNvSpPr/>
          <p:nvPr/>
        </p:nvSpPr>
        <p:spPr>
          <a:xfrm>
            <a:off x="5680533" y="1468238"/>
            <a:ext cx="6221625" cy="5169258"/>
          </a:xfrm>
          <a:prstGeom prst="roundRect">
            <a:avLst>
              <a:gd name="adj" fmla="val 2432"/>
            </a:avLst>
          </a:prstGeom>
          <a:ln>
            <a:solidFill>
              <a:srgbClr val="37003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455371"/>
            <a:r>
              <a:rPr lang="en-GB" sz="1400" b="1" dirty="0">
                <a:solidFill>
                  <a:srgbClr val="37003C"/>
                </a:solidFill>
                <a:latin typeface="Premier League" panose="020B0504020203020204"/>
                <a:cs typeface="Posterama" panose="020B0502040204020203" pitchFamily="34" charset="0"/>
                <a:sym typeface="Arial"/>
              </a:rPr>
              <a:t>HOW TO PLAY</a:t>
            </a:r>
          </a:p>
          <a:p>
            <a:pPr algn="ctr" defTabSz="455371"/>
            <a:endParaRPr lang="en-GB" sz="1200" b="1" dirty="0">
              <a:solidFill>
                <a:srgbClr val="37003C"/>
              </a:solidFill>
              <a:latin typeface="Premier League" panose="020B0504020203020204"/>
              <a:cs typeface="Posterama" panose="020B0502040204020203" pitchFamily="34" charset="0"/>
              <a:sym typeface="Arial"/>
            </a:endParaRPr>
          </a:p>
          <a:p>
            <a:pPr defTabSz="455371"/>
            <a:r>
              <a:rPr lang="en-GB" sz="1200" b="1" dirty="0">
                <a:solidFill>
                  <a:srgbClr val="37003C"/>
                </a:solidFill>
                <a:latin typeface="Premier League" panose="020B0504020203020204"/>
                <a:cs typeface="Posterama" panose="020B0502040204020203" pitchFamily="34" charset="0"/>
                <a:sym typeface="Arial"/>
              </a:rPr>
              <a:t>Set up and equipment: </a:t>
            </a:r>
            <a:r>
              <a:rPr lang="en-GB" sz="1200" dirty="0">
                <a:solidFill>
                  <a:srgbClr val="37003C"/>
                </a:solidFill>
                <a:latin typeface="Premier League" panose="020B0504020203020204"/>
                <a:cs typeface="Posterama" panose="020B0502040204020203" pitchFamily="34" charset="0"/>
                <a:sym typeface="Arial"/>
              </a:rPr>
              <a:t>A</a:t>
            </a:r>
            <a:r>
              <a:rPr lang="en-GB" sz="1200" b="1" dirty="0">
                <a:solidFill>
                  <a:srgbClr val="37003C"/>
                </a:solidFill>
                <a:latin typeface="Premier League" panose="020B0504020203020204"/>
                <a:cs typeface="Posterama" panose="020B0502040204020203" pitchFamily="34" charset="0"/>
                <a:sym typeface="Arial"/>
              </a:rPr>
              <a:t> </a:t>
            </a:r>
            <a:r>
              <a:rPr lang="en-GB" sz="1200" dirty="0">
                <a:solidFill>
                  <a:srgbClr val="37003C"/>
                </a:solidFill>
                <a:latin typeface="Premier League" panose="020B0504020203020204"/>
                <a:cs typeface="Posterama" panose="020B0502040204020203" pitchFamily="34" charset="0"/>
                <a:sym typeface="Arial"/>
              </a:rPr>
              <a:t>set of cones.</a:t>
            </a:r>
            <a:r>
              <a:rPr lang="en-US" sz="1200" dirty="0">
                <a:solidFill>
                  <a:srgbClr val="37003C"/>
                </a:solidFill>
                <a:latin typeface="Premier League" panose="020B0504020203020204"/>
                <a:sym typeface="Arial"/>
              </a:rPr>
              <a:t> This activity can be conducted in a sports hall or outdoor space.</a:t>
            </a:r>
            <a:br>
              <a:rPr lang="en-GB" sz="1200" dirty="0">
                <a:solidFill>
                  <a:srgbClr val="37003C"/>
                </a:solidFill>
                <a:latin typeface="Premier League" panose="020B0504020203020204"/>
                <a:cs typeface="Posterama" panose="020B0502040204020203" pitchFamily="34" charset="0"/>
                <a:sym typeface="Arial"/>
              </a:rPr>
            </a:br>
            <a:endParaRPr lang="en-GB" sz="1200" dirty="0">
              <a:solidFill>
                <a:srgbClr val="37003C"/>
              </a:solidFill>
              <a:latin typeface="Premier League" panose="020B0504020203020204"/>
            </a:endParaRPr>
          </a:p>
          <a:p>
            <a:pPr defTabSz="455371"/>
            <a:r>
              <a:rPr lang="en-GB" sz="1200" b="1" dirty="0">
                <a:solidFill>
                  <a:srgbClr val="37003C"/>
                </a:solidFill>
                <a:latin typeface="Premier League" panose="020B0504020203020204"/>
              </a:rPr>
              <a:t>Activity 1 - Superhero says!: </a:t>
            </a: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Pupils get into pairs and number themselves 1 and 2. Number 2s set themselves in the centre of a square, laid out by four different coloured cones. Player 1 must shout a colour and their partner must run to that cone as quickly as they can and run back to the centre. After 5 commands, swap roles. </a:t>
            </a:r>
            <a:b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After few minutes ask the pupils the following questions: </a:t>
            </a:r>
            <a:b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 1) How are we using teamwork in this activity? </a:t>
            </a:r>
            <a:b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 2) Why is communication important?  </a:t>
            </a:r>
            <a:b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3) Why is listening important? </a:t>
            </a:r>
          </a:p>
          <a:p>
            <a:pPr defTabSz="455371"/>
            <a:endParaRPr lang="en-GB" sz="1200" dirty="0">
              <a:solidFill>
                <a:srgbClr val="37003C"/>
              </a:solidFill>
              <a:latin typeface="Premier League" panose="020B0504020203020204"/>
            </a:endParaRPr>
          </a:p>
          <a:p>
            <a:pPr defTabSz="455371"/>
            <a:r>
              <a:rPr lang="en-GB" sz="1200" b="1" dirty="0">
                <a:solidFill>
                  <a:srgbClr val="37003C"/>
                </a:solidFill>
                <a:latin typeface="Premier League" panose="020B0504020203020204"/>
              </a:rPr>
              <a:t>Activity 2 - Follow the superhero</a:t>
            </a: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: Pupils stay in the same pairs as the previous activity and decide what superhero they would like to be. They number themselves 1 and 2.  Number 1 is the leader, and they move around the area, changing directions and looking for space. Number 2 must follow exactly what number 1 is doing. Pupils change roles when the teacher calls ‘swap’. </a:t>
            </a:r>
            <a:b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</a:br>
            <a:b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</a:br>
            <a:r>
              <a:rPr lang="en-GB" sz="1200" b="1" dirty="0">
                <a:solidFill>
                  <a:srgbClr val="37003C"/>
                </a:solidFill>
                <a:latin typeface="Premier League" panose="020B0504020203020204"/>
              </a:rPr>
              <a:t>Progression</a:t>
            </a: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: </a:t>
            </a:r>
          </a:p>
          <a:p>
            <a:pPr marL="171450" indent="-171450" defTabSz="455371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After a few minutes ask the children to communicate using actions and words to describe where they are going, e.g. “left!” “right!”.</a:t>
            </a:r>
          </a:p>
          <a:p>
            <a:pPr marL="171450" indent="-171450" defTabSz="455371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Position the cones around the designated space. Every cone the pair touches with their hands, they get five points.</a:t>
            </a:r>
          </a:p>
          <a:p>
            <a:pPr marL="171450" indent="-171450" defTabSz="455371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37003C"/>
                </a:solidFill>
                <a:latin typeface="Premier League" panose="020B0504020203020204"/>
              </a:rPr>
              <a:t>In activity 2, let the shadow dictate which direction the Superhero takes.  </a:t>
            </a:r>
            <a:endParaRPr lang="en-GB" sz="1200" i="1" dirty="0">
              <a:solidFill>
                <a:srgbClr val="37003C"/>
              </a:solidFill>
              <a:latin typeface="Premier League" panose="020B0504020203020204"/>
            </a:endParaRPr>
          </a:p>
          <a:p>
            <a:pPr defTabSz="455371"/>
            <a:endParaRPr lang="en-GB" sz="1100" b="1" dirty="0">
              <a:solidFill>
                <a:srgbClr val="37003C"/>
              </a:solidFill>
              <a:latin typeface="Premier League" panose="020B0504020203020204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3EF02F3-A0C2-4306-BFA9-94A47F66526B}"/>
              </a:ext>
            </a:extLst>
          </p:cNvPr>
          <p:cNvSpPr/>
          <p:nvPr/>
        </p:nvSpPr>
        <p:spPr>
          <a:xfrm>
            <a:off x="5654141" y="901081"/>
            <a:ext cx="6248017" cy="541548"/>
          </a:xfrm>
          <a:prstGeom prst="roundRect">
            <a:avLst/>
          </a:prstGeom>
          <a:ln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1594" b="1" dirty="0">
                <a:solidFill>
                  <a:srgbClr val="FFFFFF"/>
                </a:solidFill>
                <a:latin typeface="Premier League" panose="020B0504020203020204" pitchFamily="34" charset="0"/>
              </a:rPr>
              <a:t>What does the activity look like?</a:t>
            </a:r>
            <a:endParaRPr lang="en-GB" sz="1594" dirty="0">
              <a:solidFill>
                <a:srgbClr val="FFFFFF"/>
              </a:solidFill>
              <a:latin typeface="Premier League" panose="020B0504020203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0C575E0-4701-46FF-B285-9399AF16E06E}"/>
              </a:ext>
            </a:extLst>
          </p:cNvPr>
          <p:cNvSpPr/>
          <p:nvPr/>
        </p:nvSpPr>
        <p:spPr>
          <a:xfrm>
            <a:off x="5038809" y="1925449"/>
            <a:ext cx="151020" cy="169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5371"/>
            <a:r>
              <a:rPr lang="en-GB" sz="896" dirty="0">
                <a:solidFill>
                  <a:srgbClr val="37003C"/>
                </a:solidFill>
                <a:latin typeface="Arial" panose="020B0604020202020204"/>
              </a:rPr>
              <a:t>✓</a:t>
            </a:r>
          </a:p>
        </p:txBody>
      </p:sp>
      <p:pic>
        <p:nvPicPr>
          <p:cNvPr id="26" name="Google Shape;156;p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C33763-590B-4F90-B1E9-0A8B088B871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8906" y="1044497"/>
            <a:ext cx="1069731" cy="14692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751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7003C"/>
      </a:dk1>
      <a:lt1>
        <a:srgbClr val="FFFFFF"/>
      </a:lt1>
      <a:dk2>
        <a:srgbClr val="963CFF"/>
      </a:dk2>
      <a:lt2>
        <a:srgbClr val="EBEBE4"/>
      </a:lt2>
      <a:accent1>
        <a:srgbClr val="FF2882"/>
      </a:accent1>
      <a:accent2>
        <a:srgbClr val="FF6900"/>
      </a:accent2>
      <a:accent3>
        <a:srgbClr val="00FE86"/>
      </a:accent3>
      <a:accent4>
        <a:srgbClr val="01EFFE"/>
      </a:accent4>
      <a:accent5>
        <a:srgbClr val="963CFF"/>
      </a:accent5>
      <a:accent6>
        <a:srgbClr val="EBFE00"/>
      </a:accent6>
      <a:hlink>
        <a:srgbClr val="963CFF"/>
      </a:hlink>
      <a:folHlink>
        <a:srgbClr val="37003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ark Purple">
      <a:srgbClr val="382738"/>
    </a:custClr>
    <a:custClr name="Dark Blue">
      <a:srgbClr val="267888"/>
    </a:custClr>
    <a:custClr name="Dark Red">
      <a:srgbClr val="881D48"/>
    </a:custClr>
    <a:custClr name="Dark Yellow">
      <a:srgbClr val="847E26"/>
    </a:custClr>
    <a:custClr name="Dark Green">
      <a:srgbClr val="267E5A"/>
    </a:custClr>
    <a:custClr name="Light Grey">
      <a:srgbClr val="94948D"/>
    </a:custClr>
    <a:custClr name="Stone">
      <a:srgbClr val="EBEBE4"/>
    </a:custClr>
    <a:custClr name="Grey">
      <a:srgbClr val="5C505E"/>
    </a:custClr>
    <a:custClr name="Gold">
      <a:srgbClr val="85854D"/>
    </a:custClr>
  </a:custClrLst>
  <a:extLst>
    <a:ext uri="{05A4C25C-085E-4340-85A3-A5531E510DB2}">
      <thm15:themeFamily xmlns:thm15="http://schemas.microsoft.com/office/thememl/2012/main" name="Blank.potx" id="{96EA3BB1-F91E-498A-A836-D2B98E10E8C2}" vid="{D4382CF8-9C23-49BC-AFFB-4CFE9EC925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4849</TotalTime>
  <Words>370</Words>
  <Application>Microsoft Office PowerPoint</Application>
  <PresentationFormat>Widescreen</PresentationFormat>
  <Paragraphs>31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Premier League</vt:lpstr>
      <vt:lpstr>Office Theme</vt:lpstr>
      <vt:lpstr>Superhero shadows LO: Explore fundamental movements, reaction time and communication skills.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Colours | LO: To use changes in speed and direction to support different types of movements</dc:title>
  <dc:creator>Natasha Sankarsingh</dc:creator>
  <cp:lastModifiedBy>Natasha Sankarsingh</cp:lastModifiedBy>
  <cp:revision>87</cp:revision>
  <dcterms:created xsi:type="dcterms:W3CDTF">2020-09-09T16:02:42Z</dcterms:created>
  <dcterms:modified xsi:type="dcterms:W3CDTF">2020-11-04T16:42:03Z</dcterms:modified>
</cp:coreProperties>
</file>